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58" r:id="rId6"/>
    <p:sldId id="301" r:id="rId7"/>
    <p:sldId id="288" r:id="rId8"/>
    <p:sldId id="300" r:id="rId9"/>
    <p:sldId id="270" r:id="rId10"/>
    <p:sldId id="259" r:id="rId11"/>
    <p:sldId id="298" r:id="rId12"/>
    <p:sldId id="262" r:id="rId13"/>
    <p:sldId id="299" r:id="rId14"/>
    <p:sldId id="290" r:id="rId15"/>
    <p:sldId id="295" r:id="rId16"/>
    <p:sldId id="296" r:id="rId17"/>
    <p:sldId id="265" r:id="rId18"/>
    <p:sldId id="285" r:id="rId19"/>
    <p:sldId id="266" r:id="rId20"/>
    <p:sldId id="271" r:id="rId21"/>
    <p:sldId id="274" r:id="rId22"/>
    <p:sldId id="275" r:id="rId23"/>
    <p:sldId id="276" r:id="rId24"/>
    <p:sldId id="277" r:id="rId25"/>
    <p:sldId id="278" r:id="rId26"/>
    <p:sldId id="289" r:id="rId27"/>
    <p:sldId id="294" r:id="rId28"/>
    <p:sldId id="279" r:id="rId29"/>
    <p:sldId id="280" r:id="rId30"/>
    <p:sldId id="281" r:id="rId31"/>
    <p:sldId id="282" r:id="rId32"/>
    <p:sldId id="283" r:id="rId33"/>
    <p:sldId id="284" r:id="rId34"/>
    <p:sldId id="286" r:id="rId35"/>
    <p:sldId id="287" r:id="rId36"/>
    <p:sldId id="302" r:id="rId37"/>
    <p:sldId id="303" r:id="rId38"/>
    <p:sldId id="304" r:id="rId39"/>
    <p:sldId id="305" r:id="rId40"/>
    <p:sldId id="291" r:id="rId41"/>
    <p:sldId id="293" r:id="rId42"/>
    <p:sldId id="29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92" autoAdjust="0"/>
    <p:restoredTop sz="94660"/>
  </p:normalViewPr>
  <p:slideViewPr>
    <p:cSldViewPr snapToGrid="0">
      <p:cViewPr varScale="1">
        <p:scale>
          <a:sx n="69" d="100"/>
          <a:sy n="69" d="100"/>
        </p:scale>
        <p:origin x="60"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05FF-489A-4D52-AC19-62127C5761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8595E2-94BA-4795-9CD3-072F060D86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C8C86E-C26D-4386-84C5-E1F7CD07AB2C}"/>
              </a:ext>
            </a:extLst>
          </p:cNvPr>
          <p:cNvSpPr>
            <a:spLocks noGrp="1"/>
          </p:cNvSpPr>
          <p:nvPr>
            <p:ph type="dt" sz="half" idx="10"/>
          </p:nvPr>
        </p:nvSpPr>
        <p:spPr/>
        <p:txBody>
          <a:bodyPr/>
          <a:lstStyle/>
          <a:p>
            <a:fld id="{262C548B-2CAC-4D8B-AC2D-893737570A5A}" type="datetimeFigureOut">
              <a:rPr lang="en-US" smtClean="0"/>
              <a:t>10/11/2018</a:t>
            </a:fld>
            <a:endParaRPr lang="en-US"/>
          </a:p>
        </p:txBody>
      </p:sp>
      <p:sp>
        <p:nvSpPr>
          <p:cNvPr id="5" name="Footer Placeholder 4">
            <a:extLst>
              <a:ext uri="{FF2B5EF4-FFF2-40B4-BE49-F238E27FC236}">
                <a16:creationId xmlns:a16="http://schemas.microsoft.com/office/drawing/2014/main" id="{35584D92-C8AA-43D7-BF72-66A105D77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C8D1A-130C-4186-B53A-B23812843250}"/>
              </a:ext>
            </a:extLst>
          </p:cNvPr>
          <p:cNvSpPr>
            <a:spLocks noGrp="1"/>
          </p:cNvSpPr>
          <p:nvPr>
            <p:ph type="sldNum" sz="quarter" idx="12"/>
          </p:nvPr>
        </p:nvSpPr>
        <p:spPr/>
        <p:txBody>
          <a:bodyPr/>
          <a:lstStyle/>
          <a:p>
            <a:fld id="{89ED925B-0634-44AF-9D3B-104D3418A196}" type="slidenum">
              <a:rPr lang="en-US" smtClean="0"/>
              <a:t>‹#›</a:t>
            </a:fld>
            <a:endParaRPr lang="en-US"/>
          </a:p>
        </p:txBody>
      </p:sp>
    </p:spTree>
    <p:extLst>
      <p:ext uri="{BB962C8B-B14F-4D97-AF65-F5344CB8AC3E}">
        <p14:creationId xmlns:p14="http://schemas.microsoft.com/office/powerpoint/2010/main" val="133432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54F1-FAD9-4ECF-AC5B-275CDBEE1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57F2C6-B1DA-4B61-84F8-134C86DB72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F96ED-5F34-41DA-A6E2-B979A456439F}"/>
              </a:ext>
            </a:extLst>
          </p:cNvPr>
          <p:cNvSpPr>
            <a:spLocks noGrp="1"/>
          </p:cNvSpPr>
          <p:nvPr>
            <p:ph type="dt" sz="half" idx="10"/>
          </p:nvPr>
        </p:nvSpPr>
        <p:spPr/>
        <p:txBody>
          <a:bodyPr/>
          <a:lstStyle/>
          <a:p>
            <a:fld id="{262C548B-2CAC-4D8B-AC2D-893737570A5A}" type="datetimeFigureOut">
              <a:rPr lang="en-US" smtClean="0"/>
              <a:t>10/11/2018</a:t>
            </a:fld>
            <a:endParaRPr lang="en-US"/>
          </a:p>
        </p:txBody>
      </p:sp>
      <p:sp>
        <p:nvSpPr>
          <p:cNvPr id="5" name="Footer Placeholder 4">
            <a:extLst>
              <a:ext uri="{FF2B5EF4-FFF2-40B4-BE49-F238E27FC236}">
                <a16:creationId xmlns:a16="http://schemas.microsoft.com/office/drawing/2014/main" id="{E06EA738-471D-49AD-BAE9-91974EB15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DB0CD-D728-417A-BDC5-9BA05FB0E5C7}"/>
              </a:ext>
            </a:extLst>
          </p:cNvPr>
          <p:cNvSpPr>
            <a:spLocks noGrp="1"/>
          </p:cNvSpPr>
          <p:nvPr>
            <p:ph type="sldNum" sz="quarter" idx="12"/>
          </p:nvPr>
        </p:nvSpPr>
        <p:spPr/>
        <p:txBody>
          <a:bodyPr/>
          <a:lstStyle/>
          <a:p>
            <a:fld id="{89ED925B-0634-44AF-9D3B-104D3418A196}" type="slidenum">
              <a:rPr lang="en-US" smtClean="0"/>
              <a:t>‹#›</a:t>
            </a:fld>
            <a:endParaRPr lang="en-US"/>
          </a:p>
        </p:txBody>
      </p:sp>
    </p:spTree>
    <p:extLst>
      <p:ext uri="{BB962C8B-B14F-4D97-AF65-F5344CB8AC3E}">
        <p14:creationId xmlns:p14="http://schemas.microsoft.com/office/powerpoint/2010/main" val="233488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102594-9624-412C-B55C-DDD0EA57B1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7B14D2-F8D3-460C-B015-12424EABD0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487DF-76BB-4752-9AD0-3C683324E924}"/>
              </a:ext>
            </a:extLst>
          </p:cNvPr>
          <p:cNvSpPr>
            <a:spLocks noGrp="1"/>
          </p:cNvSpPr>
          <p:nvPr>
            <p:ph type="dt" sz="half" idx="10"/>
          </p:nvPr>
        </p:nvSpPr>
        <p:spPr/>
        <p:txBody>
          <a:bodyPr/>
          <a:lstStyle/>
          <a:p>
            <a:fld id="{262C548B-2CAC-4D8B-AC2D-893737570A5A}" type="datetimeFigureOut">
              <a:rPr lang="en-US" smtClean="0"/>
              <a:t>10/11/2018</a:t>
            </a:fld>
            <a:endParaRPr lang="en-US"/>
          </a:p>
        </p:txBody>
      </p:sp>
      <p:sp>
        <p:nvSpPr>
          <p:cNvPr id="5" name="Footer Placeholder 4">
            <a:extLst>
              <a:ext uri="{FF2B5EF4-FFF2-40B4-BE49-F238E27FC236}">
                <a16:creationId xmlns:a16="http://schemas.microsoft.com/office/drawing/2014/main" id="{B1875966-B4C6-439E-9CF6-5EBB053B7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2B819-3A2C-4AAB-83BE-C88705DA9B14}"/>
              </a:ext>
            </a:extLst>
          </p:cNvPr>
          <p:cNvSpPr>
            <a:spLocks noGrp="1"/>
          </p:cNvSpPr>
          <p:nvPr>
            <p:ph type="sldNum" sz="quarter" idx="12"/>
          </p:nvPr>
        </p:nvSpPr>
        <p:spPr/>
        <p:txBody>
          <a:bodyPr/>
          <a:lstStyle/>
          <a:p>
            <a:fld id="{89ED925B-0634-44AF-9D3B-104D3418A196}" type="slidenum">
              <a:rPr lang="en-US" smtClean="0"/>
              <a:t>‹#›</a:t>
            </a:fld>
            <a:endParaRPr lang="en-US"/>
          </a:p>
        </p:txBody>
      </p:sp>
    </p:spTree>
    <p:extLst>
      <p:ext uri="{BB962C8B-B14F-4D97-AF65-F5344CB8AC3E}">
        <p14:creationId xmlns:p14="http://schemas.microsoft.com/office/powerpoint/2010/main" val="181515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F4FE-D986-47D3-BF2A-0795847AF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8F3622-DEE4-478E-9611-FCD186C2AD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3553A-DA2C-49CE-A717-1990BDE2C627}"/>
              </a:ext>
            </a:extLst>
          </p:cNvPr>
          <p:cNvSpPr>
            <a:spLocks noGrp="1"/>
          </p:cNvSpPr>
          <p:nvPr>
            <p:ph type="dt" sz="half" idx="10"/>
          </p:nvPr>
        </p:nvSpPr>
        <p:spPr/>
        <p:txBody>
          <a:bodyPr/>
          <a:lstStyle/>
          <a:p>
            <a:fld id="{262C548B-2CAC-4D8B-AC2D-893737570A5A}" type="datetimeFigureOut">
              <a:rPr lang="en-US" smtClean="0"/>
              <a:t>10/11/2018</a:t>
            </a:fld>
            <a:endParaRPr lang="en-US"/>
          </a:p>
        </p:txBody>
      </p:sp>
      <p:sp>
        <p:nvSpPr>
          <p:cNvPr id="5" name="Footer Placeholder 4">
            <a:extLst>
              <a:ext uri="{FF2B5EF4-FFF2-40B4-BE49-F238E27FC236}">
                <a16:creationId xmlns:a16="http://schemas.microsoft.com/office/drawing/2014/main" id="{5DB63BFA-61C1-4FA4-85AF-9774F31A3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56870-F253-4ED2-A813-078AB5B346D3}"/>
              </a:ext>
            </a:extLst>
          </p:cNvPr>
          <p:cNvSpPr>
            <a:spLocks noGrp="1"/>
          </p:cNvSpPr>
          <p:nvPr>
            <p:ph type="sldNum" sz="quarter" idx="12"/>
          </p:nvPr>
        </p:nvSpPr>
        <p:spPr/>
        <p:txBody>
          <a:bodyPr/>
          <a:lstStyle/>
          <a:p>
            <a:fld id="{89ED925B-0634-44AF-9D3B-104D3418A196}" type="slidenum">
              <a:rPr lang="en-US" smtClean="0"/>
              <a:t>‹#›</a:t>
            </a:fld>
            <a:endParaRPr lang="en-US"/>
          </a:p>
        </p:txBody>
      </p:sp>
    </p:spTree>
    <p:extLst>
      <p:ext uri="{BB962C8B-B14F-4D97-AF65-F5344CB8AC3E}">
        <p14:creationId xmlns:p14="http://schemas.microsoft.com/office/powerpoint/2010/main" val="2140622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B9E0-1203-44FD-B8DE-309F3D31E0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3B079A-3B09-4ED3-9F99-EE7753C270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2C0937-58B3-4342-90CD-DFB8C9C502C3}"/>
              </a:ext>
            </a:extLst>
          </p:cNvPr>
          <p:cNvSpPr>
            <a:spLocks noGrp="1"/>
          </p:cNvSpPr>
          <p:nvPr>
            <p:ph type="dt" sz="half" idx="10"/>
          </p:nvPr>
        </p:nvSpPr>
        <p:spPr/>
        <p:txBody>
          <a:bodyPr/>
          <a:lstStyle/>
          <a:p>
            <a:fld id="{262C548B-2CAC-4D8B-AC2D-893737570A5A}" type="datetimeFigureOut">
              <a:rPr lang="en-US" smtClean="0"/>
              <a:t>10/11/2018</a:t>
            </a:fld>
            <a:endParaRPr lang="en-US"/>
          </a:p>
        </p:txBody>
      </p:sp>
      <p:sp>
        <p:nvSpPr>
          <p:cNvPr id="5" name="Footer Placeholder 4">
            <a:extLst>
              <a:ext uri="{FF2B5EF4-FFF2-40B4-BE49-F238E27FC236}">
                <a16:creationId xmlns:a16="http://schemas.microsoft.com/office/drawing/2014/main" id="{F5C2FC3D-338D-4342-B3C7-7FD8369AF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4D1AD-1A44-4676-B0AE-1F3C14214905}"/>
              </a:ext>
            </a:extLst>
          </p:cNvPr>
          <p:cNvSpPr>
            <a:spLocks noGrp="1"/>
          </p:cNvSpPr>
          <p:nvPr>
            <p:ph type="sldNum" sz="quarter" idx="12"/>
          </p:nvPr>
        </p:nvSpPr>
        <p:spPr/>
        <p:txBody>
          <a:bodyPr/>
          <a:lstStyle/>
          <a:p>
            <a:fld id="{89ED925B-0634-44AF-9D3B-104D3418A196}" type="slidenum">
              <a:rPr lang="en-US" smtClean="0"/>
              <a:t>‹#›</a:t>
            </a:fld>
            <a:endParaRPr lang="en-US"/>
          </a:p>
        </p:txBody>
      </p:sp>
    </p:spTree>
    <p:extLst>
      <p:ext uri="{BB962C8B-B14F-4D97-AF65-F5344CB8AC3E}">
        <p14:creationId xmlns:p14="http://schemas.microsoft.com/office/powerpoint/2010/main" val="365700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0137-C835-4F33-9A0D-CC1D6EC50B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A4365-7F95-4D0F-A13A-253ED13B57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CC944E-1DD7-4A8B-9164-13CBA9C606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77A65E-F006-4C43-AA3A-A606565A5C0D}"/>
              </a:ext>
            </a:extLst>
          </p:cNvPr>
          <p:cNvSpPr>
            <a:spLocks noGrp="1"/>
          </p:cNvSpPr>
          <p:nvPr>
            <p:ph type="dt" sz="half" idx="10"/>
          </p:nvPr>
        </p:nvSpPr>
        <p:spPr/>
        <p:txBody>
          <a:bodyPr/>
          <a:lstStyle/>
          <a:p>
            <a:fld id="{262C548B-2CAC-4D8B-AC2D-893737570A5A}" type="datetimeFigureOut">
              <a:rPr lang="en-US" smtClean="0"/>
              <a:t>10/11/2018</a:t>
            </a:fld>
            <a:endParaRPr lang="en-US"/>
          </a:p>
        </p:txBody>
      </p:sp>
      <p:sp>
        <p:nvSpPr>
          <p:cNvPr id="6" name="Footer Placeholder 5">
            <a:extLst>
              <a:ext uri="{FF2B5EF4-FFF2-40B4-BE49-F238E27FC236}">
                <a16:creationId xmlns:a16="http://schemas.microsoft.com/office/drawing/2014/main" id="{932772FC-6405-42F7-B928-C7B509D11B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F5DAB-E48F-4660-90E2-994040F2B033}"/>
              </a:ext>
            </a:extLst>
          </p:cNvPr>
          <p:cNvSpPr>
            <a:spLocks noGrp="1"/>
          </p:cNvSpPr>
          <p:nvPr>
            <p:ph type="sldNum" sz="quarter" idx="12"/>
          </p:nvPr>
        </p:nvSpPr>
        <p:spPr/>
        <p:txBody>
          <a:bodyPr/>
          <a:lstStyle/>
          <a:p>
            <a:fld id="{89ED925B-0634-44AF-9D3B-104D3418A196}" type="slidenum">
              <a:rPr lang="en-US" smtClean="0"/>
              <a:t>‹#›</a:t>
            </a:fld>
            <a:endParaRPr lang="en-US"/>
          </a:p>
        </p:txBody>
      </p:sp>
    </p:spTree>
    <p:extLst>
      <p:ext uri="{BB962C8B-B14F-4D97-AF65-F5344CB8AC3E}">
        <p14:creationId xmlns:p14="http://schemas.microsoft.com/office/powerpoint/2010/main" val="29912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CEC8-3C1E-4592-927B-0BB735DE82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CFDA48-A1E1-4F60-B3D5-089DE6CCDB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1640B3-B474-4318-8660-2366FB2EB8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951C74-9626-4C2A-BC85-5069269F3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02DC55-B067-44EA-AD57-FD9E11207E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2E89D4-B9EA-48D8-A5A7-A61A92709E98}"/>
              </a:ext>
            </a:extLst>
          </p:cNvPr>
          <p:cNvSpPr>
            <a:spLocks noGrp="1"/>
          </p:cNvSpPr>
          <p:nvPr>
            <p:ph type="dt" sz="half" idx="10"/>
          </p:nvPr>
        </p:nvSpPr>
        <p:spPr/>
        <p:txBody>
          <a:bodyPr/>
          <a:lstStyle/>
          <a:p>
            <a:fld id="{262C548B-2CAC-4D8B-AC2D-893737570A5A}" type="datetimeFigureOut">
              <a:rPr lang="en-US" smtClean="0"/>
              <a:t>10/11/2018</a:t>
            </a:fld>
            <a:endParaRPr lang="en-US"/>
          </a:p>
        </p:txBody>
      </p:sp>
      <p:sp>
        <p:nvSpPr>
          <p:cNvPr id="8" name="Footer Placeholder 7">
            <a:extLst>
              <a:ext uri="{FF2B5EF4-FFF2-40B4-BE49-F238E27FC236}">
                <a16:creationId xmlns:a16="http://schemas.microsoft.com/office/drawing/2014/main" id="{B3D182DE-0BA2-4355-BA1E-20E7AD1F64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02C2A4-BE0F-4B82-9A54-2FEA02891C5D}"/>
              </a:ext>
            </a:extLst>
          </p:cNvPr>
          <p:cNvSpPr>
            <a:spLocks noGrp="1"/>
          </p:cNvSpPr>
          <p:nvPr>
            <p:ph type="sldNum" sz="quarter" idx="12"/>
          </p:nvPr>
        </p:nvSpPr>
        <p:spPr/>
        <p:txBody>
          <a:bodyPr/>
          <a:lstStyle/>
          <a:p>
            <a:fld id="{89ED925B-0634-44AF-9D3B-104D3418A196}" type="slidenum">
              <a:rPr lang="en-US" smtClean="0"/>
              <a:t>‹#›</a:t>
            </a:fld>
            <a:endParaRPr lang="en-US"/>
          </a:p>
        </p:txBody>
      </p:sp>
    </p:spTree>
    <p:extLst>
      <p:ext uri="{BB962C8B-B14F-4D97-AF65-F5344CB8AC3E}">
        <p14:creationId xmlns:p14="http://schemas.microsoft.com/office/powerpoint/2010/main" val="394262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B41D-0D2A-41CB-84EA-FC62881503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A4D7AE-66E5-4434-A310-BA851DC3E602}"/>
              </a:ext>
            </a:extLst>
          </p:cNvPr>
          <p:cNvSpPr>
            <a:spLocks noGrp="1"/>
          </p:cNvSpPr>
          <p:nvPr>
            <p:ph type="dt" sz="half" idx="10"/>
          </p:nvPr>
        </p:nvSpPr>
        <p:spPr/>
        <p:txBody>
          <a:bodyPr/>
          <a:lstStyle/>
          <a:p>
            <a:fld id="{262C548B-2CAC-4D8B-AC2D-893737570A5A}" type="datetimeFigureOut">
              <a:rPr lang="en-US" smtClean="0"/>
              <a:t>10/11/2018</a:t>
            </a:fld>
            <a:endParaRPr lang="en-US"/>
          </a:p>
        </p:txBody>
      </p:sp>
      <p:sp>
        <p:nvSpPr>
          <p:cNvPr id="4" name="Footer Placeholder 3">
            <a:extLst>
              <a:ext uri="{FF2B5EF4-FFF2-40B4-BE49-F238E27FC236}">
                <a16:creationId xmlns:a16="http://schemas.microsoft.com/office/drawing/2014/main" id="{4BCDB773-105F-40BE-899D-479AFCFE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3ED481-8629-47D1-8953-69FE9593A47C}"/>
              </a:ext>
            </a:extLst>
          </p:cNvPr>
          <p:cNvSpPr>
            <a:spLocks noGrp="1"/>
          </p:cNvSpPr>
          <p:nvPr>
            <p:ph type="sldNum" sz="quarter" idx="12"/>
          </p:nvPr>
        </p:nvSpPr>
        <p:spPr/>
        <p:txBody>
          <a:bodyPr/>
          <a:lstStyle/>
          <a:p>
            <a:fld id="{89ED925B-0634-44AF-9D3B-104D3418A196}" type="slidenum">
              <a:rPr lang="en-US" smtClean="0"/>
              <a:t>‹#›</a:t>
            </a:fld>
            <a:endParaRPr lang="en-US"/>
          </a:p>
        </p:txBody>
      </p:sp>
    </p:spTree>
    <p:extLst>
      <p:ext uri="{BB962C8B-B14F-4D97-AF65-F5344CB8AC3E}">
        <p14:creationId xmlns:p14="http://schemas.microsoft.com/office/powerpoint/2010/main" val="390923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466A51-E554-4402-8E0A-6CD0ECF911D1}"/>
              </a:ext>
            </a:extLst>
          </p:cNvPr>
          <p:cNvSpPr>
            <a:spLocks noGrp="1"/>
          </p:cNvSpPr>
          <p:nvPr>
            <p:ph type="dt" sz="half" idx="10"/>
          </p:nvPr>
        </p:nvSpPr>
        <p:spPr/>
        <p:txBody>
          <a:bodyPr/>
          <a:lstStyle/>
          <a:p>
            <a:fld id="{262C548B-2CAC-4D8B-AC2D-893737570A5A}" type="datetimeFigureOut">
              <a:rPr lang="en-US" smtClean="0"/>
              <a:t>10/11/2018</a:t>
            </a:fld>
            <a:endParaRPr lang="en-US"/>
          </a:p>
        </p:txBody>
      </p:sp>
      <p:sp>
        <p:nvSpPr>
          <p:cNvPr id="3" name="Footer Placeholder 2">
            <a:extLst>
              <a:ext uri="{FF2B5EF4-FFF2-40B4-BE49-F238E27FC236}">
                <a16:creationId xmlns:a16="http://schemas.microsoft.com/office/drawing/2014/main" id="{190F8BE6-5B31-4C59-AE89-B6124B30D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3CC961-AC90-4D9D-8DD7-58F6DEEF7EE8}"/>
              </a:ext>
            </a:extLst>
          </p:cNvPr>
          <p:cNvSpPr>
            <a:spLocks noGrp="1"/>
          </p:cNvSpPr>
          <p:nvPr>
            <p:ph type="sldNum" sz="quarter" idx="12"/>
          </p:nvPr>
        </p:nvSpPr>
        <p:spPr/>
        <p:txBody>
          <a:bodyPr/>
          <a:lstStyle/>
          <a:p>
            <a:fld id="{89ED925B-0634-44AF-9D3B-104D3418A196}" type="slidenum">
              <a:rPr lang="en-US" smtClean="0"/>
              <a:t>‹#›</a:t>
            </a:fld>
            <a:endParaRPr lang="en-US"/>
          </a:p>
        </p:txBody>
      </p:sp>
    </p:spTree>
    <p:extLst>
      <p:ext uri="{BB962C8B-B14F-4D97-AF65-F5344CB8AC3E}">
        <p14:creationId xmlns:p14="http://schemas.microsoft.com/office/powerpoint/2010/main" val="3769735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25D89-7217-43C8-8AFB-FEEECD2F7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C93FAB-435D-49B3-B67B-CF4759D51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326DB0-CA63-43EF-A1C3-A2E641D5B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A81DD8-8EAF-4A4C-A057-08D8A65C8F32}"/>
              </a:ext>
            </a:extLst>
          </p:cNvPr>
          <p:cNvSpPr>
            <a:spLocks noGrp="1"/>
          </p:cNvSpPr>
          <p:nvPr>
            <p:ph type="dt" sz="half" idx="10"/>
          </p:nvPr>
        </p:nvSpPr>
        <p:spPr/>
        <p:txBody>
          <a:bodyPr/>
          <a:lstStyle/>
          <a:p>
            <a:fld id="{262C548B-2CAC-4D8B-AC2D-893737570A5A}" type="datetimeFigureOut">
              <a:rPr lang="en-US" smtClean="0"/>
              <a:t>10/11/2018</a:t>
            </a:fld>
            <a:endParaRPr lang="en-US"/>
          </a:p>
        </p:txBody>
      </p:sp>
      <p:sp>
        <p:nvSpPr>
          <p:cNvPr id="6" name="Footer Placeholder 5">
            <a:extLst>
              <a:ext uri="{FF2B5EF4-FFF2-40B4-BE49-F238E27FC236}">
                <a16:creationId xmlns:a16="http://schemas.microsoft.com/office/drawing/2014/main" id="{582536B0-04C6-49ED-ADE2-2B159C5BA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BA6EC-C8F0-4623-8E03-FADB19E94461}"/>
              </a:ext>
            </a:extLst>
          </p:cNvPr>
          <p:cNvSpPr>
            <a:spLocks noGrp="1"/>
          </p:cNvSpPr>
          <p:nvPr>
            <p:ph type="sldNum" sz="quarter" idx="12"/>
          </p:nvPr>
        </p:nvSpPr>
        <p:spPr/>
        <p:txBody>
          <a:bodyPr/>
          <a:lstStyle/>
          <a:p>
            <a:fld id="{89ED925B-0634-44AF-9D3B-104D3418A196}" type="slidenum">
              <a:rPr lang="en-US" smtClean="0"/>
              <a:t>‹#›</a:t>
            </a:fld>
            <a:endParaRPr lang="en-US"/>
          </a:p>
        </p:txBody>
      </p:sp>
    </p:spTree>
    <p:extLst>
      <p:ext uri="{BB962C8B-B14F-4D97-AF65-F5344CB8AC3E}">
        <p14:creationId xmlns:p14="http://schemas.microsoft.com/office/powerpoint/2010/main" val="417381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3C74-F935-436A-9A3A-71DC89007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43DC2-11FD-4843-8C05-A04291238D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1BD58-5979-476B-8B30-7311EFB708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B3EECF-71D3-49DF-A10B-1644A07D205D}"/>
              </a:ext>
            </a:extLst>
          </p:cNvPr>
          <p:cNvSpPr>
            <a:spLocks noGrp="1"/>
          </p:cNvSpPr>
          <p:nvPr>
            <p:ph type="dt" sz="half" idx="10"/>
          </p:nvPr>
        </p:nvSpPr>
        <p:spPr/>
        <p:txBody>
          <a:bodyPr/>
          <a:lstStyle/>
          <a:p>
            <a:fld id="{262C548B-2CAC-4D8B-AC2D-893737570A5A}" type="datetimeFigureOut">
              <a:rPr lang="en-US" smtClean="0"/>
              <a:t>10/11/2018</a:t>
            </a:fld>
            <a:endParaRPr lang="en-US"/>
          </a:p>
        </p:txBody>
      </p:sp>
      <p:sp>
        <p:nvSpPr>
          <p:cNvPr id="6" name="Footer Placeholder 5">
            <a:extLst>
              <a:ext uri="{FF2B5EF4-FFF2-40B4-BE49-F238E27FC236}">
                <a16:creationId xmlns:a16="http://schemas.microsoft.com/office/drawing/2014/main" id="{9E0A6EEA-AC09-4514-BF99-3E8C85E9FE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BBEB76-96F5-4A43-A477-85AA38CEABC9}"/>
              </a:ext>
            </a:extLst>
          </p:cNvPr>
          <p:cNvSpPr>
            <a:spLocks noGrp="1"/>
          </p:cNvSpPr>
          <p:nvPr>
            <p:ph type="sldNum" sz="quarter" idx="12"/>
          </p:nvPr>
        </p:nvSpPr>
        <p:spPr/>
        <p:txBody>
          <a:bodyPr/>
          <a:lstStyle/>
          <a:p>
            <a:fld id="{89ED925B-0634-44AF-9D3B-104D3418A196}" type="slidenum">
              <a:rPr lang="en-US" smtClean="0"/>
              <a:t>‹#›</a:t>
            </a:fld>
            <a:endParaRPr lang="en-US"/>
          </a:p>
        </p:txBody>
      </p:sp>
    </p:spTree>
    <p:extLst>
      <p:ext uri="{BB962C8B-B14F-4D97-AF65-F5344CB8AC3E}">
        <p14:creationId xmlns:p14="http://schemas.microsoft.com/office/powerpoint/2010/main" val="145901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EF3CF-D676-4C23-984D-54C741B86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8E8A03-D57E-4705-A2D4-E3A73E587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F4C37-CBE7-422C-BD67-1DD6F2985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C548B-2CAC-4D8B-AC2D-893737570A5A}" type="datetimeFigureOut">
              <a:rPr lang="en-US" smtClean="0"/>
              <a:t>10/11/2018</a:t>
            </a:fld>
            <a:endParaRPr lang="en-US"/>
          </a:p>
        </p:txBody>
      </p:sp>
      <p:sp>
        <p:nvSpPr>
          <p:cNvPr id="5" name="Footer Placeholder 4">
            <a:extLst>
              <a:ext uri="{FF2B5EF4-FFF2-40B4-BE49-F238E27FC236}">
                <a16:creationId xmlns:a16="http://schemas.microsoft.com/office/drawing/2014/main" id="{BED233AF-C123-40E9-A7D5-93BA00EB1D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D4E412-BF42-483F-98F6-418F56438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D925B-0634-44AF-9D3B-104D3418A196}" type="slidenum">
              <a:rPr lang="en-US" smtClean="0"/>
              <a:t>‹#›</a:t>
            </a:fld>
            <a:endParaRPr lang="en-US"/>
          </a:p>
        </p:txBody>
      </p:sp>
    </p:spTree>
    <p:extLst>
      <p:ext uri="{BB962C8B-B14F-4D97-AF65-F5344CB8AC3E}">
        <p14:creationId xmlns:p14="http://schemas.microsoft.com/office/powerpoint/2010/main" val="632390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63CA-7351-43D1-94FF-84FDB5E79714}"/>
              </a:ext>
            </a:extLst>
          </p:cNvPr>
          <p:cNvSpPr>
            <a:spLocks noGrp="1"/>
          </p:cNvSpPr>
          <p:nvPr>
            <p:ph type="ctrTitle"/>
          </p:nvPr>
        </p:nvSpPr>
        <p:spPr>
          <a:xfrm>
            <a:off x="857250" y="1214438"/>
            <a:ext cx="9144000" cy="2387600"/>
          </a:xfrm>
        </p:spPr>
        <p:txBody>
          <a:bodyPr>
            <a:noAutofit/>
          </a:bodyPr>
          <a:lstStyle/>
          <a:p>
            <a:r>
              <a:rPr lang="en-US" sz="5400" b="1" dirty="0"/>
              <a:t>Antenna Tuners</a:t>
            </a:r>
            <a:br>
              <a:rPr lang="en-US" sz="5400" dirty="0"/>
            </a:br>
            <a:br>
              <a:rPr lang="en-US" sz="5400" dirty="0"/>
            </a:br>
            <a:r>
              <a:rPr lang="en-US" sz="4000" b="1" dirty="0"/>
              <a:t>What they can do for you and how do they do it? </a:t>
            </a:r>
          </a:p>
        </p:txBody>
      </p:sp>
      <p:sp>
        <p:nvSpPr>
          <p:cNvPr id="3" name="Subtitle 2">
            <a:extLst>
              <a:ext uri="{FF2B5EF4-FFF2-40B4-BE49-F238E27FC236}">
                <a16:creationId xmlns:a16="http://schemas.microsoft.com/office/drawing/2014/main" id="{C7D54BAA-2C06-435A-87C8-1BDA810539BE}"/>
              </a:ext>
            </a:extLst>
          </p:cNvPr>
          <p:cNvSpPr>
            <a:spLocks noGrp="1"/>
          </p:cNvSpPr>
          <p:nvPr>
            <p:ph type="subTitle" idx="1"/>
          </p:nvPr>
        </p:nvSpPr>
        <p:spPr/>
        <p:txBody>
          <a:bodyPr/>
          <a:lstStyle/>
          <a:p>
            <a:endParaRPr lang="en-US" dirty="0"/>
          </a:p>
          <a:p>
            <a:r>
              <a:rPr lang="en-US" sz="3600" b="1" dirty="0"/>
              <a:t>By: Glenn Kurzenknabe, K3SWZ</a:t>
            </a:r>
          </a:p>
        </p:txBody>
      </p:sp>
    </p:spTree>
    <p:extLst>
      <p:ext uri="{BB962C8B-B14F-4D97-AF65-F5344CB8AC3E}">
        <p14:creationId xmlns:p14="http://schemas.microsoft.com/office/powerpoint/2010/main" val="235682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35BC-D832-432F-BEB8-6C77CC8FC2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0EC71C-728F-4ADD-B5B3-E4685B9EED57}"/>
              </a:ext>
            </a:extLst>
          </p:cNvPr>
          <p:cNvSpPr>
            <a:spLocks noGrp="1"/>
          </p:cNvSpPr>
          <p:nvPr>
            <p:ph idx="1"/>
          </p:nvPr>
        </p:nvSpPr>
        <p:spPr/>
        <p:txBody>
          <a:bodyPr>
            <a:normAutofit/>
          </a:bodyPr>
          <a:lstStyle/>
          <a:p>
            <a:pPr marL="0" indent="0" algn="ctr">
              <a:buNone/>
            </a:pPr>
            <a:r>
              <a:rPr lang="en-US" sz="4400" dirty="0"/>
              <a:t>Antenna Tuners consist of coils  and capacitors, that when adjusted properly, allow for maximum power transfer.  These device are not loss free!   Tuners exhibit what is called “Insertion Loss”.  Not a big deal, but worth mentioning. </a:t>
            </a:r>
          </a:p>
        </p:txBody>
      </p:sp>
    </p:spTree>
    <p:extLst>
      <p:ext uri="{BB962C8B-B14F-4D97-AF65-F5344CB8AC3E}">
        <p14:creationId xmlns:p14="http://schemas.microsoft.com/office/powerpoint/2010/main" val="413907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B3F7-69BF-4138-8C02-B9D5F4F7A581}"/>
              </a:ext>
            </a:extLst>
          </p:cNvPr>
          <p:cNvSpPr>
            <a:spLocks noGrp="1"/>
          </p:cNvSpPr>
          <p:nvPr>
            <p:ph type="title"/>
          </p:nvPr>
        </p:nvSpPr>
        <p:spPr/>
        <p:txBody>
          <a:bodyPr>
            <a:noAutofit/>
          </a:bodyPr>
          <a:lstStyle/>
          <a:p>
            <a:pPr algn="ctr"/>
            <a:r>
              <a:rPr lang="en-US" sz="4800" dirty="0">
                <a:latin typeface="Calibri" panose="020F0502020204030204" pitchFamily="34" charset="0"/>
                <a:cs typeface="Calibri" panose="020F0502020204030204" pitchFamily="34" charset="0"/>
              </a:rPr>
              <a:t>There are two types of Antenna Tuners.   </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Manual and Automatic.</a:t>
            </a:r>
            <a:br>
              <a:rPr lang="en-US" sz="4800" dirty="0">
                <a:latin typeface="Calibri" panose="020F0502020204030204" pitchFamily="34" charset="0"/>
                <a:cs typeface="Calibri" panose="020F0502020204030204" pitchFamily="34" charset="0"/>
              </a:rPr>
            </a:br>
            <a:endParaRPr lang="en-US" sz="4800" dirty="0"/>
          </a:p>
        </p:txBody>
      </p:sp>
      <p:sp>
        <p:nvSpPr>
          <p:cNvPr id="3" name="Content Placeholder 2">
            <a:extLst>
              <a:ext uri="{FF2B5EF4-FFF2-40B4-BE49-F238E27FC236}">
                <a16:creationId xmlns:a16="http://schemas.microsoft.com/office/drawing/2014/main" id="{6A7A1FFC-A64A-44A2-A14D-F045FD89A89A}"/>
              </a:ext>
            </a:extLst>
          </p:cNvPr>
          <p:cNvSpPr>
            <a:spLocks noGrp="1"/>
          </p:cNvSpPr>
          <p:nvPr>
            <p:ph idx="1"/>
          </p:nvPr>
        </p:nvSpPr>
        <p:spPr/>
        <p:txBody>
          <a:bodyPr>
            <a:normAutofit/>
          </a:bodyPr>
          <a:lstStyle/>
          <a:p>
            <a:pPr marL="0" indent="0" algn="ctr">
              <a:buNone/>
            </a:pPr>
            <a:r>
              <a:rPr lang="en-US" sz="4000" dirty="0"/>
              <a:t>Tuners built into transceivers are automatic and outboard ones are generally manual.  The exception to this is that there are several automatic, external tuners built by MFJ, LDG and a possibly few others. </a:t>
            </a:r>
          </a:p>
        </p:txBody>
      </p:sp>
    </p:spTree>
    <p:extLst>
      <p:ext uri="{BB962C8B-B14F-4D97-AF65-F5344CB8AC3E}">
        <p14:creationId xmlns:p14="http://schemas.microsoft.com/office/powerpoint/2010/main" val="183529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F00F-D914-49DF-805E-A12E56CE9CBF}"/>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We live in a 50 Ohm world!</a:t>
            </a:r>
          </a:p>
        </p:txBody>
      </p:sp>
      <p:sp>
        <p:nvSpPr>
          <p:cNvPr id="3" name="Content Placeholder 2">
            <a:extLst>
              <a:ext uri="{FF2B5EF4-FFF2-40B4-BE49-F238E27FC236}">
                <a16:creationId xmlns:a16="http://schemas.microsoft.com/office/drawing/2014/main" id="{6D0F28A3-0759-48E4-BBCF-390DF7294A95}"/>
              </a:ext>
            </a:extLst>
          </p:cNvPr>
          <p:cNvSpPr>
            <a:spLocks noGrp="1"/>
          </p:cNvSpPr>
          <p:nvPr>
            <p:ph idx="1"/>
          </p:nvPr>
        </p:nvSpPr>
        <p:spPr/>
        <p:txBody>
          <a:bodyPr>
            <a:normAutofit/>
          </a:bodyPr>
          <a:lstStyle/>
          <a:p>
            <a:pPr marL="0" indent="0">
              <a:buNone/>
            </a:pPr>
            <a:r>
              <a:rPr lang="en-US" sz="3600" dirty="0"/>
              <a:t>Antenna Tuners can handle a wide range of impedance mis-matches.  “Mis-match” means, how far one strays from 50 ohms.  Generally, these impedances are above 50 ohms and go as high as many thousands of ohms.   (They can also go below 50 ohms)    That is why it is critical to have a tuner with a wide range of tuning capability. </a:t>
            </a:r>
          </a:p>
        </p:txBody>
      </p:sp>
    </p:spTree>
    <p:extLst>
      <p:ext uri="{BB962C8B-B14F-4D97-AF65-F5344CB8AC3E}">
        <p14:creationId xmlns:p14="http://schemas.microsoft.com/office/powerpoint/2010/main" val="1886758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7181-74D4-4BD6-B6B5-70DA3A4EFA35}"/>
              </a:ext>
            </a:extLst>
          </p:cNvPr>
          <p:cNvSpPr>
            <a:spLocks noGrp="1"/>
          </p:cNvSpPr>
          <p:nvPr>
            <p:ph type="title"/>
          </p:nvPr>
        </p:nvSpPr>
        <p:spPr/>
        <p:txBody>
          <a:bodyPr/>
          <a:lstStyle/>
          <a:p>
            <a:endParaRPr lang="en-US"/>
          </a:p>
        </p:txBody>
      </p:sp>
      <p:pic>
        <p:nvPicPr>
          <p:cNvPr id="2050" name="Picture 2" descr="Image result for t match antenna tuner">
            <a:extLst>
              <a:ext uri="{FF2B5EF4-FFF2-40B4-BE49-F238E27FC236}">
                <a16:creationId xmlns:a16="http://schemas.microsoft.com/office/drawing/2014/main" id="{E228672B-AC9A-45A6-80E8-F1165A30F4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3473" y="2839338"/>
            <a:ext cx="5820346" cy="235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98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C2CD-9BC4-4AD0-9D73-FC61622EB0A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4696F86-D177-4C2A-9125-59FB478EB7B3}"/>
              </a:ext>
            </a:extLst>
          </p:cNvPr>
          <p:cNvSpPr>
            <a:spLocks noGrp="1"/>
          </p:cNvSpPr>
          <p:nvPr>
            <p:ph idx="1"/>
          </p:nvPr>
        </p:nvSpPr>
        <p:spPr/>
        <p:txBody>
          <a:bodyPr>
            <a:noAutofit/>
          </a:bodyPr>
          <a:lstStyle/>
          <a:p>
            <a:pPr marL="0" indent="0" algn="ctr">
              <a:buNone/>
            </a:pPr>
            <a:r>
              <a:rPr lang="en-US" sz="3200" dirty="0"/>
              <a:t>High impedance antennas are generally long wires.  This narrative applies to them also.  With Long Wire antennas, longer is better!  </a:t>
            </a:r>
          </a:p>
          <a:p>
            <a:pPr marL="0" indent="0" algn="ctr">
              <a:buNone/>
            </a:pPr>
            <a:r>
              <a:rPr lang="en-US" sz="3200" dirty="0"/>
              <a:t>If the tuner doesn’t have a specific connector labeled “long wire” then use the output coax connector.  Inside they are the same point.  </a:t>
            </a:r>
          </a:p>
          <a:p>
            <a:pPr marL="0" indent="0" algn="ctr">
              <a:buNone/>
            </a:pPr>
            <a:r>
              <a:rPr lang="en-US" sz="3200" dirty="0"/>
              <a:t>50 Ohm antennas are dipoles, </a:t>
            </a:r>
            <a:r>
              <a:rPr lang="en-US" sz="3200" dirty="0" err="1"/>
              <a:t>yagis</a:t>
            </a:r>
            <a:r>
              <a:rPr lang="en-US" sz="3200" dirty="0"/>
              <a:t> or loops.</a:t>
            </a:r>
          </a:p>
          <a:p>
            <a:pPr marL="0" indent="0" algn="ctr">
              <a:buNone/>
            </a:pPr>
            <a:r>
              <a:rPr lang="en-US" sz="3200" dirty="0"/>
              <a:t>Antennas with less than 50 ohm impedance are verticals.</a:t>
            </a:r>
          </a:p>
        </p:txBody>
      </p:sp>
    </p:spTree>
    <p:extLst>
      <p:ext uri="{BB962C8B-B14F-4D97-AF65-F5344CB8AC3E}">
        <p14:creationId xmlns:p14="http://schemas.microsoft.com/office/powerpoint/2010/main" val="3758483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73BE-BD4E-4E6C-B140-D1D374B4C08F}"/>
              </a:ext>
            </a:extLst>
          </p:cNvPr>
          <p:cNvSpPr>
            <a:spLocks noGrp="1"/>
          </p:cNvSpPr>
          <p:nvPr>
            <p:ph type="title"/>
          </p:nvPr>
        </p:nvSpPr>
        <p:spPr/>
        <p:txBody>
          <a:bodyPr/>
          <a:lstStyle/>
          <a:p>
            <a:pPr algn="ctr"/>
            <a:r>
              <a:rPr lang="en-US" dirty="0"/>
              <a:t>What is an L-Match?</a:t>
            </a:r>
          </a:p>
        </p:txBody>
      </p:sp>
      <p:sp>
        <p:nvSpPr>
          <p:cNvPr id="3" name="Content Placeholder 2">
            <a:extLst>
              <a:ext uri="{FF2B5EF4-FFF2-40B4-BE49-F238E27FC236}">
                <a16:creationId xmlns:a16="http://schemas.microsoft.com/office/drawing/2014/main" id="{A615BDC7-477F-4303-B39D-8174C977F689}"/>
              </a:ext>
            </a:extLst>
          </p:cNvPr>
          <p:cNvSpPr>
            <a:spLocks noGrp="1"/>
          </p:cNvSpPr>
          <p:nvPr>
            <p:ph idx="1"/>
          </p:nvPr>
        </p:nvSpPr>
        <p:spPr/>
        <p:txBody>
          <a:bodyPr>
            <a:normAutofit/>
          </a:bodyPr>
          <a:lstStyle/>
          <a:p>
            <a:pPr marL="0" indent="0">
              <a:buNone/>
            </a:pPr>
            <a:r>
              <a:rPr lang="en-US" sz="4400" dirty="0"/>
              <a:t>An L-Match is simply a circuit that matches a “high impedance” to a “low impedance”.  A Long Wire is matched to your 50 ohm radio.  This is a very popular configuration, and goes back may years.</a:t>
            </a:r>
          </a:p>
          <a:p>
            <a:pPr marL="0" indent="0">
              <a:buNone/>
            </a:pPr>
            <a:r>
              <a:rPr lang="en-US" sz="4400" dirty="0"/>
              <a:t> </a:t>
            </a:r>
          </a:p>
        </p:txBody>
      </p:sp>
    </p:spTree>
    <p:extLst>
      <p:ext uri="{BB962C8B-B14F-4D97-AF65-F5344CB8AC3E}">
        <p14:creationId xmlns:p14="http://schemas.microsoft.com/office/powerpoint/2010/main" val="221457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8456-03E8-4438-BDFF-BAEF106C4337}"/>
              </a:ext>
            </a:extLst>
          </p:cNvPr>
          <p:cNvSpPr>
            <a:spLocks noGrp="1"/>
          </p:cNvSpPr>
          <p:nvPr>
            <p:ph type="title"/>
          </p:nvPr>
        </p:nvSpPr>
        <p:spPr/>
        <p:txBody>
          <a:bodyPr/>
          <a:lstStyle/>
          <a:p>
            <a:endParaRPr lang="en-US"/>
          </a:p>
        </p:txBody>
      </p:sp>
      <p:pic>
        <p:nvPicPr>
          <p:cNvPr id="1026" name="Picture 2" descr="Image result for l match antenna tuner">
            <a:extLst>
              <a:ext uri="{FF2B5EF4-FFF2-40B4-BE49-F238E27FC236}">
                <a16:creationId xmlns:a16="http://schemas.microsoft.com/office/drawing/2014/main" id="{814E00EA-8CB5-470E-979E-EE9A2FA59D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5100" y="1912144"/>
            <a:ext cx="4241800" cy="417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27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B14D-2FC2-45F0-B3CC-D2C0B2AF3FF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836A25F-9EB1-418F-B426-345615119681}"/>
              </a:ext>
            </a:extLst>
          </p:cNvPr>
          <p:cNvSpPr>
            <a:spLocks noGrp="1"/>
          </p:cNvSpPr>
          <p:nvPr>
            <p:ph idx="1"/>
          </p:nvPr>
        </p:nvSpPr>
        <p:spPr/>
        <p:txBody>
          <a:bodyPr>
            <a:normAutofit/>
          </a:bodyPr>
          <a:lstStyle/>
          <a:p>
            <a:pPr marL="0" indent="0" algn="ctr">
              <a:buNone/>
            </a:pPr>
            <a:r>
              <a:rPr lang="en-US" sz="4000" dirty="0"/>
              <a:t>In order to tune a manual tuner, you must have a reasonably accurate SWR Bridge or RF Power meter, that can measure forward and reverse power. </a:t>
            </a:r>
          </a:p>
          <a:p>
            <a:pPr marL="0" indent="0" algn="ctr">
              <a:buNone/>
            </a:pPr>
            <a:endParaRPr lang="en-US" sz="4000" dirty="0"/>
          </a:p>
          <a:p>
            <a:pPr marL="0" indent="0" algn="ctr">
              <a:buNone/>
            </a:pPr>
            <a:r>
              <a:rPr lang="en-US" sz="4000" dirty="0"/>
              <a:t>This device is placed between the transceiver (or amplifier) and the Antenna Tuner!  </a:t>
            </a:r>
            <a:r>
              <a:rPr lang="en-US" sz="4000" b="1" dirty="0"/>
              <a:t>This is critical!  </a:t>
            </a:r>
          </a:p>
        </p:txBody>
      </p:sp>
    </p:spTree>
    <p:extLst>
      <p:ext uri="{BB962C8B-B14F-4D97-AF65-F5344CB8AC3E}">
        <p14:creationId xmlns:p14="http://schemas.microsoft.com/office/powerpoint/2010/main" val="229990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1537-EFB2-477C-979C-0CE7BFDA0C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7265DC-04C2-446F-8E23-2A61B1D97E88}"/>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4800" dirty="0"/>
              <a:t>Some Antenna Tuners have built-in Power meters which are selectable for forward and reflected power. </a:t>
            </a:r>
          </a:p>
        </p:txBody>
      </p:sp>
    </p:spTree>
    <p:extLst>
      <p:ext uri="{BB962C8B-B14F-4D97-AF65-F5344CB8AC3E}">
        <p14:creationId xmlns:p14="http://schemas.microsoft.com/office/powerpoint/2010/main" val="3453961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7EF2-480A-4E59-AC1E-775C1B3DD52E}"/>
              </a:ext>
            </a:extLst>
          </p:cNvPr>
          <p:cNvSpPr>
            <a:spLocks noGrp="1"/>
          </p:cNvSpPr>
          <p:nvPr>
            <p:ph type="title"/>
          </p:nvPr>
        </p:nvSpPr>
        <p:spPr/>
        <p:txBody>
          <a:bodyPr/>
          <a:lstStyle/>
          <a:p>
            <a:endParaRPr lang="en-US" dirty="0"/>
          </a:p>
        </p:txBody>
      </p:sp>
      <p:pic>
        <p:nvPicPr>
          <p:cNvPr id="1026" name="Picture 2" descr="Image result for where to put a vswr bridge when using a antenna tuner">
            <a:extLst>
              <a:ext uri="{FF2B5EF4-FFF2-40B4-BE49-F238E27FC236}">
                <a16:creationId xmlns:a16="http://schemas.microsoft.com/office/drawing/2014/main" id="{878861F2-1902-4471-92D1-B52D368477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114" y="2183080"/>
            <a:ext cx="12056286" cy="354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1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AF345-8EEF-4ACB-AD77-A4372CA8C6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F649D9-D565-4740-B56D-2465DE0DBE97}"/>
              </a:ext>
            </a:extLst>
          </p:cNvPr>
          <p:cNvSpPr>
            <a:spLocks noGrp="1"/>
          </p:cNvSpPr>
          <p:nvPr>
            <p:ph idx="1"/>
          </p:nvPr>
        </p:nvSpPr>
        <p:spPr/>
        <p:txBody>
          <a:bodyPr>
            <a:normAutofit/>
          </a:bodyPr>
          <a:lstStyle/>
          <a:p>
            <a:pPr marL="0" indent="0" algn="ctr">
              <a:buNone/>
            </a:pPr>
            <a:r>
              <a:rPr lang="en-US" sz="5400" dirty="0"/>
              <a:t>One of the rages today is Ham Radio is that you must have an Antenna Tuner!</a:t>
            </a:r>
          </a:p>
          <a:p>
            <a:pPr marL="0" indent="0" algn="ctr">
              <a:buNone/>
            </a:pPr>
            <a:r>
              <a:rPr lang="en-US" sz="3600" dirty="0"/>
              <a:t>The truth is, you may not really need one!</a:t>
            </a:r>
            <a:endParaRPr lang="en-US" sz="5400" dirty="0"/>
          </a:p>
        </p:txBody>
      </p:sp>
    </p:spTree>
    <p:extLst>
      <p:ext uri="{BB962C8B-B14F-4D97-AF65-F5344CB8AC3E}">
        <p14:creationId xmlns:p14="http://schemas.microsoft.com/office/powerpoint/2010/main" val="4274205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8A06-3D9B-43EF-A659-D379B80F85B7}"/>
              </a:ext>
            </a:extLst>
          </p:cNvPr>
          <p:cNvSpPr>
            <a:spLocks noGrp="1"/>
          </p:cNvSpPr>
          <p:nvPr>
            <p:ph type="title"/>
          </p:nvPr>
        </p:nvSpPr>
        <p:spPr/>
        <p:txBody>
          <a:bodyPr/>
          <a:lstStyle/>
          <a:p>
            <a:endParaRPr lang="en-US"/>
          </a:p>
        </p:txBody>
      </p:sp>
      <p:pic>
        <p:nvPicPr>
          <p:cNvPr id="2050" name="Picture 2" descr="Image result for where to put a vswr bridge when using a antenna tuner">
            <a:extLst>
              <a:ext uri="{FF2B5EF4-FFF2-40B4-BE49-F238E27FC236}">
                <a16:creationId xmlns:a16="http://schemas.microsoft.com/office/drawing/2014/main" id="{E37808FC-BCC7-4FF1-95DE-37F4500B29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838831"/>
            <a:ext cx="9929813"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810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F0A19-A2CA-4A6E-AF3A-988B8CDE028E}"/>
              </a:ext>
            </a:extLst>
          </p:cNvPr>
          <p:cNvSpPr>
            <a:spLocks noGrp="1"/>
          </p:cNvSpPr>
          <p:nvPr>
            <p:ph type="title"/>
          </p:nvPr>
        </p:nvSpPr>
        <p:spPr/>
        <p:txBody>
          <a:bodyPr/>
          <a:lstStyle/>
          <a:p>
            <a:pPr algn="ctr"/>
            <a:r>
              <a:rPr lang="en-US" dirty="0"/>
              <a:t>How do I tune my Antenna Tuner?</a:t>
            </a:r>
          </a:p>
        </p:txBody>
      </p:sp>
      <p:sp>
        <p:nvSpPr>
          <p:cNvPr id="3" name="Content Placeholder 2">
            <a:extLst>
              <a:ext uri="{FF2B5EF4-FFF2-40B4-BE49-F238E27FC236}">
                <a16:creationId xmlns:a16="http://schemas.microsoft.com/office/drawing/2014/main" id="{A60F872A-1DE7-4358-9835-CBE2821D9325}"/>
              </a:ext>
            </a:extLst>
          </p:cNvPr>
          <p:cNvSpPr>
            <a:spLocks noGrp="1"/>
          </p:cNvSpPr>
          <p:nvPr>
            <p:ph idx="1"/>
          </p:nvPr>
        </p:nvSpPr>
        <p:spPr/>
        <p:txBody>
          <a:bodyPr>
            <a:noAutofit/>
          </a:bodyPr>
          <a:lstStyle/>
          <a:p>
            <a:pPr marL="0" indent="0" algn="ctr">
              <a:buNone/>
            </a:pPr>
            <a:r>
              <a:rPr lang="en-US" sz="3200" dirty="0"/>
              <a:t>This can be accomplished in several ways</a:t>
            </a:r>
          </a:p>
          <a:p>
            <a:pPr marL="0" indent="0" algn="ctr">
              <a:buNone/>
            </a:pPr>
            <a:endParaRPr lang="en-US" sz="3200" dirty="0"/>
          </a:p>
          <a:p>
            <a:pPr marL="0" indent="0" algn="ctr">
              <a:buNone/>
            </a:pPr>
            <a:r>
              <a:rPr lang="en-US" sz="3200" dirty="0"/>
              <a:t>Makes sure your station is configured like one of the previous slides. </a:t>
            </a:r>
          </a:p>
          <a:p>
            <a:pPr marL="0" indent="0" algn="ctr">
              <a:buNone/>
            </a:pPr>
            <a:endParaRPr lang="en-US" sz="3200" dirty="0"/>
          </a:p>
          <a:p>
            <a:pPr marL="0" indent="0" algn="ctr">
              <a:buNone/>
            </a:pPr>
            <a:r>
              <a:rPr lang="en-US" sz="3200" dirty="0"/>
              <a:t>Set the controls on the tuner at mid-range.  If you have a variable inductor (coil) set it at mid-range also.  If it switched, you have to guess. </a:t>
            </a:r>
          </a:p>
        </p:txBody>
      </p:sp>
    </p:spTree>
    <p:extLst>
      <p:ext uri="{BB962C8B-B14F-4D97-AF65-F5344CB8AC3E}">
        <p14:creationId xmlns:p14="http://schemas.microsoft.com/office/powerpoint/2010/main" val="65499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61FE-F904-46F5-B9E8-5FCBC456B9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FB1B20-F10D-4187-B850-43224D301C21}"/>
              </a:ext>
            </a:extLst>
          </p:cNvPr>
          <p:cNvSpPr>
            <a:spLocks noGrp="1"/>
          </p:cNvSpPr>
          <p:nvPr>
            <p:ph idx="1"/>
          </p:nvPr>
        </p:nvSpPr>
        <p:spPr/>
        <p:txBody>
          <a:bodyPr/>
          <a:lstStyle/>
          <a:p>
            <a:pPr marL="0" indent="0" algn="ctr">
              <a:buNone/>
            </a:pPr>
            <a:r>
              <a:rPr lang="en-US" sz="4000" dirty="0"/>
              <a:t>Now try tuning the variable caps and inductor for maximum noise in your transceiver.   This will not be a big peak, so you have to listen carefully.   This will get you in the ball park.  Don’t panic if you don’t hear a big change in noise. </a:t>
            </a:r>
          </a:p>
          <a:p>
            <a:pPr marL="0" indent="0" algn="ctr">
              <a:buNone/>
            </a:pPr>
            <a:endParaRPr lang="en-US" sz="4000" dirty="0"/>
          </a:p>
          <a:p>
            <a:pPr marL="0" indent="0" algn="ctr">
              <a:buNone/>
            </a:pPr>
            <a:endParaRPr lang="en-US" sz="4000" dirty="0"/>
          </a:p>
          <a:p>
            <a:pPr marL="0" indent="0" algn="ctr">
              <a:buNone/>
            </a:pPr>
            <a:endParaRPr lang="en-US" dirty="0"/>
          </a:p>
        </p:txBody>
      </p:sp>
    </p:spTree>
    <p:extLst>
      <p:ext uri="{BB962C8B-B14F-4D97-AF65-F5344CB8AC3E}">
        <p14:creationId xmlns:p14="http://schemas.microsoft.com/office/powerpoint/2010/main" val="4265572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18C9-ABED-46CF-8483-849F991250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9142FD-BB46-49BF-B36D-855665410409}"/>
              </a:ext>
            </a:extLst>
          </p:cNvPr>
          <p:cNvSpPr>
            <a:spLocks noGrp="1"/>
          </p:cNvSpPr>
          <p:nvPr>
            <p:ph idx="1"/>
          </p:nvPr>
        </p:nvSpPr>
        <p:spPr/>
        <p:txBody>
          <a:bodyPr/>
          <a:lstStyle/>
          <a:p>
            <a:pPr marL="0" indent="0" algn="ctr">
              <a:buNone/>
            </a:pPr>
            <a:r>
              <a:rPr lang="en-US" dirty="0"/>
              <a:t>Put your transceiver on the frequency that you desire.  Place it in the CW mode and hook up your key.  (</a:t>
            </a:r>
            <a:r>
              <a:rPr lang="en-US" dirty="0" err="1"/>
              <a:t>keyer</a:t>
            </a:r>
            <a:r>
              <a:rPr lang="en-US" dirty="0"/>
              <a:t> off)</a:t>
            </a:r>
          </a:p>
          <a:p>
            <a:pPr marL="0" indent="0" algn="ctr">
              <a:buNone/>
            </a:pPr>
            <a:r>
              <a:rPr lang="en-US" dirty="0"/>
              <a:t>Put your inline power meter in the REFLECTED position. </a:t>
            </a:r>
          </a:p>
          <a:p>
            <a:pPr marL="0" indent="0" algn="ctr">
              <a:buNone/>
            </a:pPr>
            <a:r>
              <a:rPr lang="en-US" dirty="0"/>
              <a:t>Turn the internal antenna tuner OFF!  </a:t>
            </a:r>
          </a:p>
          <a:p>
            <a:pPr marL="0" indent="0" algn="ctr">
              <a:buNone/>
            </a:pPr>
            <a:r>
              <a:rPr lang="en-US" dirty="0"/>
              <a:t>Turn the power control to zero output.  You should be able to key your rig with zero RF output.  </a:t>
            </a:r>
          </a:p>
          <a:p>
            <a:pPr marL="0" indent="0" algn="ctr">
              <a:buNone/>
            </a:pPr>
            <a:r>
              <a:rPr lang="en-US" dirty="0"/>
              <a:t>While sending long dashes, slowly turn up the output power until you</a:t>
            </a:r>
          </a:p>
          <a:p>
            <a:pPr marL="0" indent="0" algn="ctr">
              <a:buNone/>
            </a:pPr>
            <a:r>
              <a:rPr lang="en-US" dirty="0"/>
              <a:t>see </a:t>
            </a:r>
            <a:r>
              <a:rPr lang="en-US" b="1" dirty="0"/>
              <a:t>some</a:t>
            </a:r>
            <a:r>
              <a:rPr lang="en-US" dirty="0"/>
              <a:t> reflected power. </a:t>
            </a:r>
          </a:p>
          <a:p>
            <a:pPr marL="0" indent="0" algn="ctr">
              <a:buNone/>
            </a:pPr>
            <a:r>
              <a:rPr lang="en-US" dirty="0"/>
              <a:t>Stop keying and take a deep breath.   </a:t>
            </a:r>
          </a:p>
        </p:txBody>
      </p:sp>
    </p:spTree>
    <p:extLst>
      <p:ext uri="{BB962C8B-B14F-4D97-AF65-F5344CB8AC3E}">
        <p14:creationId xmlns:p14="http://schemas.microsoft.com/office/powerpoint/2010/main" val="38263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3EDA-7FD7-41DD-B247-04DCDC89EBD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FB5E9B1-7CA2-45D3-AFDE-F32AC9E5E5C3}"/>
              </a:ext>
            </a:extLst>
          </p:cNvPr>
          <p:cNvSpPr>
            <a:spLocks noGrp="1"/>
          </p:cNvSpPr>
          <p:nvPr>
            <p:ph idx="1"/>
          </p:nvPr>
        </p:nvSpPr>
        <p:spPr/>
        <p:txBody>
          <a:bodyPr/>
          <a:lstStyle/>
          <a:p>
            <a:pPr marL="0" indent="0" algn="ctr">
              <a:buNone/>
            </a:pPr>
            <a:r>
              <a:rPr lang="en-US" dirty="0"/>
              <a:t>While holding the key down CAREFULLY adjust the capacitors and inductor on the tuner for MINIMUM </a:t>
            </a:r>
            <a:r>
              <a:rPr lang="en-US" b="1" dirty="0"/>
              <a:t>Reflected</a:t>
            </a:r>
            <a:r>
              <a:rPr lang="en-US" dirty="0"/>
              <a:t> power.</a:t>
            </a:r>
          </a:p>
          <a:p>
            <a:pPr marL="0" indent="0" algn="ctr">
              <a:buNone/>
            </a:pPr>
            <a:r>
              <a:rPr lang="en-US" dirty="0"/>
              <a:t>You </a:t>
            </a:r>
            <a:r>
              <a:rPr lang="en-US" b="1" dirty="0"/>
              <a:t>will</a:t>
            </a:r>
            <a:r>
              <a:rPr lang="en-US" dirty="0"/>
              <a:t> see some interaction between controls. </a:t>
            </a:r>
          </a:p>
          <a:p>
            <a:pPr marL="0" indent="0" algn="ctr">
              <a:buNone/>
            </a:pPr>
            <a:r>
              <a:rPr lang="en-US" dirty="0"/>
              <a:t>Once you have achieved zero or near zero reflected power, take another deep breath.</a:t>
            </a:r>
          </a:p>
          <a:p>
            <a:pPr marL="0" indent="0" algn="ctr">
              <a:buNone/>
            </a:pPr>
            <a:r>
              <a:rPr lang="en-US" dirty="0"/>
              <a:t>Turn the power output on you radio up to full and send a few dashes.</a:t>
            </a:r>
          </a:p>
          <a:p>
            <a:pPr marL="0" indent="0" algn="ctr">
              <a:buNone/>
            </a:pPr>
            <a:r>
              <a:rPr lang="en-US" dirty="0"/>
              <a:t>The reflected power should still be zero, or close to it. You can make some fine adjustment </a:t>
            </a:r>
            <a:r>
              <a:rPr lang="en-US" b="1" dirty="0"/>
              <a:t>quickly</a:t>
            </a:r>
            <a:r>
              <a:rPr lang="en-US" dirty="0"/>
              <a:t>.</a:t>
            </a:r>
          </a:p>
          <a:p>
            <a:pPr marL="0" indent="0" algn="ctr">
              <a:buNone/>
            </a:pPr>
            <a:r>
              <a:rPr lang="en-US" dirty="0"/>
              <a:t>Turn the internal tuner back on and let it make it’s final adjustments</a:t>
            </a:r>
          </a:p>
        </p:txBody>
      </p:sp>
    </p:spTree>
    <p:extLst>
      <p:ext uri="{BB962C8B-B14F-4D97-AF65-F5344CB8AC3E}">
        <p14:creationId xmlns:p14="http://schemas.microsoft.com/office/powerpoint/2010/main" val="3897179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3C6C-8656-45A5-91C5-B911C972ED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D26936-E55B-4AAB-8076-3D62698A63D5}"/>
              </a:ext>
            </a:extLst>
          </p:cNvPr>
          <p:cNvSpPr>
            <a:spLocks noGrp="1"/>
          </p:cNvSpPr>
          <p:nvPr>
            <p:ph idx="1"/>
          </p:nvPr>
        </p:nvSpPr>
        <p:spPr/>
        <p:txBody>
          <a:bodyPr>
            <a:normAutofit lnSpcReduction="10000"/>
          </a:bodyPr>
          <a:lstStyle/>
          <a:p>
            <a:pPr marL="0" indent="0" algn="ctr">
              <a:buNone/>
            </a:pPr>
            <a:r>
              <a:rPr lang="en-US" sz="3600" dirty="0"/>
              <a:t>Another method, </a:t>
            </a:r>
            <a:r>
              <a:rPr lang="en-US" sz="3600"/>
              <a:t>is to pre-set </a:t>
            </a:r>
            <a:r>
              <a:rPr lang="en-US" sz="3600" dirty="0"/>
              <a:t>the tuner, using a Dummy Load in place of the antenna.   A Dummy Load is pure 50 Ohms!  Follow the same procedure to tune the tuner into the Dummy Load.  This will act like a “perfect” antenna.   Once the tuner has been adjusted into the Dummy Load, switch to the antenna and follow the same procedure in the previous slides to tune the tuner.  Using the Dummy Load gets you in the ball park. </a:t>
            </a:r>
          </a:p>
          <a:p>
            <a:pPr marL="0" indent="0" algn="ctr">
              <a:buNone/>
            </a:pPr>
            <a:r>
              <a:rPr lang="en-US" dirty="0"/>
              <a:t>  </a:t>
            </a:r>
          </a:p>
        </p:txBody>
      </p:sp>
    </p:spTree>
    <p:extLst>
      <p:ext uri="{BB962C8B-B14F-4D97-AF65-F5344CB8AC3E}">
        <p14:creationId xmlns:p14="http://schemas.microsoft.com/office/powerpoint/2010/main" val="2051708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3FE3-167E-4FD1-BBA4-BE62463ACC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5C5A83-1D3C-429C-A99D-ABA4F7E41721}"/>
              </a:ext>
            </a:extLst>
          </p:cNvPr>
          <p:cNvSpPr>
            <a:spLocks noGrp="1"/>
          </p:cNvSpPr>
          <p:nvPr>
            <p:ph idx="1"/>
          </p:nvPr>
        </p:nvSpPr>
        <p:spPr/>
        <p:txBody>
          <a:bodyPr/>
          <a:lstStyle/>
          <a:p>
            <a:pPr marL="0" indent="0" algn="ctr">
              <a:buNone/>
            </a:pPr>
            <a:r>
              <a:rPr lang="en-US" sz="5400" dirty="0"/>
              <a:t>Caution!</a:t>
            </a:r>
          </a:p>
          <a:p>
            <a:pPr marL="0" indent="0" algn="ctr">
              <a:buNone/>
            </a:pPr>
            <a:r>
              <a:rPr lang="en-US" sz="4400" dirty="0"/>
              <a:t>Some Antenna tuners have built-in Dummy Loads.  Switching in this Dummy Load is </a:t>
            </a:r>
            <a:r>
              <a:rPr lang="en-US" sz="4400" b="1" dirty="0"/>
              <a:t>NOT</a:t>
            </a:r>
            <a:r>
              <a:rPr lang="en-US" sz="4400" dirty="0"/>
              <a:t> the same as connecting a Dummy Load to the output of the Antenna Tuner.  </a:t>
            </a:r>
          </a:p>
        </p:txBody>
      </p:sp>
    </p:spTree>
    <p:extLst>
      <p:ext uri="{BB962C8B-B14F-4D97-AF65-F5344CB8AC3E}">
        <p14:creationId xmlns:p14="http://schemas.microsoft.com/office/powerpoint/2010/main" val="4059826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F28E-87AF-4015-94F7-9ED958986089}"/>
              </a:ext>
            </a:extLst>
          </p:cNvPr>
          <p:cNvSpPr>
            <a:spLocks noGrp="1"/>
          </p:cNvSpPr>
          <p:nvPr>
            <p:ph type="title"/>
          </p:nvPr>
        </p:nvSpPr>
        <p:spPr/>
        <p:txBody>
          <a:bodyPr/>
          <a:lstStyle/>
          <a:p>
            <a:endParaRPr lang="en-US"/>
          </a:p>
        </p:txBody>
      </p:sp>
      <p:pic>
        <p:nvPicPr>
          <p:cNvPr id="1026" name="Picture 2" descr="https://images-na.ssl-images-amazon.com/images/I/71XnrI240OL._SL1500_.jpg">
            <a:extLst>
              <a:ext uri="{FF2B5EF4-FFF2-40B4-BE49-F238E27FC236}">
                <a16:creationId xmlns:a16="http://schemas.microsoft.com/office/drawing/2014/main" id="{CD68827D-D5F9-4361-B9EA-FE429B00E9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1349" y="2141537"/>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99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5B23-471D-411F-A651-38F08FE824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E75DFC-D84B-456F-B0DD-3731634A6674}"/>
              </a:ext>
            </a:extLst>
          </p:cNvPr>
          <p:cNvSpPr>
            <a:spLocks noGrp="1"/>
          </p:cNvSpPr>
          <p:nvPr>
            <p:ph idx="1"/>
          </p:nvPr>
        </p:nvSpPr>
        <p:spPr/>
        <p:txBody>
          <a:bodyPr>
            <a:noAutofit/>
          </a:bodyPr>
          <a:lstStyle/>
          <a:p>
            <a:pPr marL="1371600" lvl="3" indent="0" algn="ctr">
              <a:buNone/>
            </a:pPr>
            <a:r>
              <a:rPr lang="en-US" sz="2800" dirty="0"/>
              <a:t>An even better method is to replace the transceiver with an “Antenna Analyzer” such as the MFJ 259/269 series or equivalent.   Simply connect a coax cable from the analyzer to the input of the tuner. (remove the radio)  In this case the inline power meter can be ignored!  Tune the analyzer to the desired frequency.  Then adjust the controls on the tuner for minimum VSWR as expressed on the analyzer.  You are NOT putting a signal on the air, so you can take as long as you wish.  After successful tuning, you can replace the analyzer with the radio and again, follow the earlier steps for fine tuning </a:t>
            </a:r>
          </a:p>
          <a:p>
            <a:pPr marL="0" indent="0" algn="ctr">
              <a:buNone/>
            </a:pPr>
            <a:r>
              <a:rPr lang="en-US" dirty="0"/>
              <a:t> </a:t>
            </a:r>
          </a:p>
        </p:txBody>
      </p:sp>
    </p:spTree>
    <p:extLst>
      <p:ext uri="{BB962C8B-B14F-4D97-AF65-F5344CB8AC3E}">
        <p14:creationId xmlns:p14="http://schemas.microsoft.com/office/powerpoint/2010/main" val="289028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764C-C4DF-4E32-8A25-6E31B27CA5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100714-FFD3-4934-859C-B2E761551C29}"/>
              </a:ext>
            </a:extLst>
          </p:cNvPr>
          <p:cNvSpPr>
            <a:spLocks noGrp="1"/>
          </p:cNvSpPr>
          <p:nvPr>
            <p:ph idx="1"/>
          </p:nvPr>
        </p:nvSpPr>
        <p:spPr/>
        <p:txBody>
          <a:bodyPr>
            <a:normAutofit/>
          </a:bodyPr>
          <a:lstStyle/>
          <a:p>
            <a:pPr marL="0" indent="0" algn="ctr">
              <a:buNone/>
            </a:pPr>
            <a:r>
              <a:rPr lang="en-US" sz="4400" dirty="0"/>
              <a:t>All three are good and they do work,  Personally, I prefer the one using the analyzer, as it is more precise.   After you have made your final adjustments make some notes of your pre-sets, so you can easily move around the bands.  </a:t>
            </a:r>
          </a:p>
        </p:txBody>
      </p:sp>
    </p:spTree>
    <p:extLst>
      <p:ext uri="{BB962C8B-B14F-4D97-AF65-F5344CB8AC3E}">
        <p14:creationId xmlns:p14="http://schemas.microsoft.com/office/powerpoint/2010/main" val="221509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535F-D173-4111-961C-6A9A168989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3B708C-029B-4CE2-A172-8180B5480410}"/>
              </a:ext>
            </a:extLst>
          </p:cNvPr>
          <p:cNvSpPr>
            <a:spLocks noGrp="1"/>
          </p:cNvSpPr>
          <p:nvPr>
            <p:ph idx="1"/>
          </p:nvPr>
        </p:nvSpPr>
        <p:spPr/>
        <p:txBody>
          <a:bodyPr/>
          <a:lstStyle/>
          <a:p>
            <a:pPr marL="0" indent="0" algn="ctr">
              <a:buNone/>
            </a:pPr>
            <a:r>
              <a:rPr lang="en-US" dirty="0"/>
              <a:t>This presentation was prompted by a chance meeting on 20 Meters one night with a new local ham that I had never met.  He asked if he could call me on the landline.  </a:t>
            </a:r>
          </a:p>
          <a:p>
            <a:pPr marL="0" indent="0" algn="ctr">
              <a:buNone/>
            </a:pPr>
            <a:r>
              <a:rPr lang="en-US" dirty="0"/>
              <a:t>Seems that he just got on the air and guys on the net that he frequented told him he “needed an Amplifier and an Antenna Tuner”!</a:t>
            </a:r>
          </a:p>
          <a:p>
            <a:pPr marL="0" indent="0" algn="ctr">
              <a:buNone/>
            </a:pPr>
            <a:r>
              <a:rPr lang="en-US" dirty="0"/>
              <a:t>He spent a good bit of money and had nothing to show for it. He was clearly </a:t>
            </a:r>
            <a:r>
              <a:rPr lang="en-US" i="1" dirty="0"/>
              <a:t>just turning knobs</a:t>
            </a:r>
            <a:r>
              <a:rPr lang="en-US" dirty="0"/>
              <a:t>, having no idea what he was trying to accomplish with either box.  A trip to his QTH got him squared away and all is hopefully well.  I don’t think he still understands, but he does know how to tune the system. </a:t>
            </a:r>
          </a:p>
        </p:txBody>
      </p:sp>
    </p:spTree>
    <p:extLst>
      <p:ext uri="{BB962C8B-B14F-4D97-AF65-F5344CB8AC3E}">
        <p14:creationId xmlns:p14="http://schemas.microsoft.com/office/powerpoint/2010/main" val="3061146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07BC-2660-468C-AF06-2CB7D26506D5}"/>
              </a:ext>
            </a:extLst>
          </p:cNvPr>
          <p:cNvSpPr>
            <a:spLocks noGrp="1"/>
          </p:cNvSpPr>
          <p:nvPr>
            <p:ph type="title"/>
          </p:nvPr>
        </p:nvSpPr>
        <p:spPr>
          <a:xfrm>
            <a:off x="616527" y="337416"/>
            <a:ext cx="10515600" cy="1325563"/>
          </a:xfrm>
        </p:spPr>
        <p:txBody>
          <a:bodyPr>
            <a:normAutofit fontScale="90000"/>
          </a:bodyPr>
          <a:lstStyle/>
          <a:p>
            <a:pPr marL="0" indent="0" algn="ctr"/>
            <a:r>
              <a:rPr lang="en-US" dirty="0"/>
              <a:t>Why was my internal Antenna Tuner </a:t>
            </a:r>
            <a:br>
              <a:rPr lang="en-US" dirty="0"/>
            </a:br>
            <a:r>
              <a:rPr lang="en-US" dirty="0"/>
              <a:t>turned OFF?</a:t>
            </a:r>
            <a:br>
              <a:rPr lang="en-US" dirty="0"/>
            </a:br>
            <a:endParaRPr lang="en-US" dirty="0"/>
          </a:p>
        </p:txBody>
      </p:sp>
      <p:sp>
        <p:nvSpPr>
          <p:cNvPr id="3" name="Content Placeholder 2">
            <a:extLst>
              <a:ext uri="{FF2B5EF4-FFF2-40B4-BE49-F238E27FC236}">
                <a16:creationId xmlns:a16="http://schemas.microsoft.com/office/drawing/2014/main" id="{C4D31AAF-1EE9-471F-B5F0-916CA0125874}"/>
              </a:ext>
            </a:extLst>
          </p:cNvPr>
          <p:cNvSpPr>
            <a:spLocks noGrp="1"/>
          </p:cNvSpPr>
          <p:nvPr>
            <p:ph idx="1"/>
          </p:nvPr>
        </p:nvSpPr>
        <p:spPr/>
        <p:txBody>
          <a:bodyPr>
            <a:normAutofit/>
          </a:bodyPr>
          <a:lstStyle/>
          <a:p>
            <a:pPr marL="0" indent="0" algn="ctr">
              <a:buNone/>
            </a:pPr>
            <a:endParaRPr lang="en-US" sz="4400" dirty="0"/>
          </a:p>
          <a:p>
            <a:pPr marL="0" indent="0" algn="ctr">
              <a:buNone/>
            </a:pPr>
            <a:r>
              <a:rPr lang="en-US" sz="3600" dirty="0"/>
              <a:t>As your internal automatic Antenna Tuner senses changes in load impedance, it will try to make adjustments to correct these changes.  The net result, is that you will never get anywhere.  The internal tuner will try to “chase” any adjustments you make a you will never get there!  </a:t>
            </a:r>
          </a:p>
        </p:txBody>
      </p:sp>
    </p:spTree>
    <p:extLst>
      <p:ext uri="{BB962C8B-B14F-4D97-AF65-F5344CB8AC3E}">
        <p14:creationId xmlns:p14="http://schemas.microsoft.com/office/powerpoint/2010/main" val="1255098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080-313A-4839-B936-A0DB0C435B0E}"/>
              </a:ext>
            </a:extLst>
          </p:cNvPr>
          <p:cNvSpPr>
            <a:spLocks noGrp="1"/>
          </p:cNvSpPr>
          <p:nvPr>
            <p:ph type="title"/>
          </p:nvPr>
        </p:nvSpPr>
        <p:spPr>
          <a:xfrm>
            <a:off x="505691" y="681037"/>
            <a:ext cx="10515600" cy="1325563"/>
          </a:xfrm>
        </p:spPr>
        <p:txBody>
          <a:bodyPr>
            <a:normAutofit fontScale="90000"/>
          </a:bodyPr>
          <a:lstStyle/>
          <a:p>
            <a:pPr marL="0" indent="0" algn="ctr"/>
            <a:r>
              <a:rPr lang="en-US" dirty="0"/>
              <a:t>How do I tune my amplifier into the </a:t>
            </a:r>
            <a:br>
              <a:rPr lang="en-US" dirty="0"/>
            </a:br>
            <a:r>
              <a:rPr lang="en-US" dirty="0"/>
              <a:t>Antenna Tuner?</a:t>
            </a:r>
            <a:br>
              <a:rPr lang="en-US" dirty="0"/>
            </a:br>
            <a:endParaRPr lang="en-US" dirty="0"/>
          </a:p>
        </p:txBody>
      </p:sp>
      <p:sp>
        <p:nvSpPr>
          <p:cNvPr id="3" name="Content Placeholder 2">
            <a:extLst>
              <a:ext uri="{FF2B5EF4-FFF2-40B4-BE49-F238E27FC236}">
                <a16:creationId xmlns:a16="http://schemas.microsoft.com/office/drawing/2014/main" id="{727ED1D2-C06C-4732-8EE0-8E11BCAD92E7}"/>
              </a:ext>
            </a:extLst>
          </p:cNvPr>
          <p:cNvSpPr>
            <a:spLocks noGrp="1"/>
          </p:cNvSpPr>
          <p:nvPr>
            <p:ph idx="1"/>
          </p:nvPr>
        </p:nvSpPr>
        <p:spPr/>
        <p:txBody>
          <a:bodyPr/>
          <a:lstStyle/>
          <a:p>
            <a:pPr marL="0" indent="0" algn="ctr">
              <a:buNone/>
            </a:pPr>
            <a:endParaRPr lang="en-US" dirty="0"/>
          </a:p>
          <a:p>
            <a:pPr marL="0" indent="0" algn="ctr">
              <a:buNone/>
            </a:pPr>
            <a:r>
              <a:rPr lang="en-US" dirty="0"/>
              <a:t>After the Antenna Tuner has been adjusted properly, you can turn on your amplifier.   Using reduced drive (input power) as you normally tune-up, you can adjust the amplifier into the tuner and make any final adjustments to the tuner, also.  Be aware that tuning your amplifier will likely cause your internal tuner to adjust itself, so you have to keep all of this in mind!  Actually, the automatic tuner in your radio may be on or off. Generally, the input to your amplifier presents a pretty good load, so the radio will be happy. </a:t>
            </a:r>
          </a:p>
        </p:txBody>
      </p:sp>
    </p:spTree>
    <p:extLst>
      <p:ext uri="{BB962C8B-B14F-4D97-AF65-F5344CB8AC3E}">
        <p14:creationId xmlns:p14="http://schemas.microsoft.com/office/powerpoint/2010/main" val="2877094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2DB8-27B1-43C6-A94A-1D776A5BE833}"/>
              </a:ext>
            </a:extLst>
          </p:cNvPr>
          <p:cNvSpPr>
            <a:spLocks noGrp="1"/>
          </p:cNvSpPr>
          <p:nvPr>
            <p:ph type="title"/>
          </p:nvPr>
        </p:nvSpPr>
        <p:spPr>
          <a:xfrm>
            <a:off x="990600" y="500062"/>
            <a:ext cx="10515600" cy="1325563"/>
          </a:xfrm>
        </p:spPr>
        <p:txBody>
          <a:bodyPr>
            <a:normAutofit fontScale="90000"/>
          </a:bodyPr>
          <a:lstStyle/>
          <a:p>
            <a:pPr algn="ctr"/>
            <a:r>
              <a:rPr lang="en-US" dirty="0"/>
              <a:t>Your in-line or thru-line RF Power meter is your friend!</a:t>
            </a:r>
            <a:br>
              <a:rPr lang="en-US" dirty="0"/>
            </a:br>
            <a:endParaRPr lang="en-US" dirty="0"/>
          </a:p>
        </p:txBody>
      </p:sp>
      <p:sp>
        <p:nvSpPr>
          <p:cNvPr id="3" name="Content Placeholder 2">
            <a:extLst>
              <a:ext uri="{FF2B5EF4-FFF2-40B4-BE49-F238E27FC236}">
                <a16:creationId xmlns:a16="http://schemas.microsoft.com/office/drawing/2014/main" id="{12BFC2B4-E28F-4C3C-80E0-D55D595191AF}"/>
              </a:ext>
            </a:extLst>
          </p:cNvPr>
          <p:cNvSpPr>
            <a:spLocks noGrp="1"/>
          </p:cNvSpPr>
          <p:nvPr>
            <p:ph idx="1"/>
          </p:nvPr>
        </p:nvSpPr>
        <p:spPr/>
        <p:txBody>
          <a:bodyPr/>
          <a:lstStyle/>
          <a:p>
            <a:pPr marL="0" indent="0" algn="ctr">
              <a:buNone/>
            </a:pPr>
            <a:endParaRPr lang="en-US" sz="4000" dirty="0"/>
          </a:p>
          <a:p>
            <a:pPr marL="0" indent="0" algn="ctr">
              <a:buNone/>
            </a:pPr>
            <a:r>
              <a:rPr lang="en-US" sz="3600" dirty="0"/>
              <a:t>When adjusting the antenna tuner, you always use REFLECTED/REVERSE Power and when final adjusting the amplifier, you always use FORWARD Power.</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820147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1B4B-8C57-4EA2-BD17-628BDEC647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C55301-713D-4A69-9718-1CBC7C93D4B0}"/>
              </a:ext>
            </a:extLst>
          </p:cNvPr>
          <p:cNvSpPr>
            <a:spLocks noGrp="1"/>
          </p:cNvSpPr>
          <p:nvPr>
            <p:ph idx="1"/>
          </p:nvPr>
        </p:nvSpPr>
        <p:spPr/>
        <p:txBody>
          <a:bodyPr>
            <a:normAutofit/>
          </a:bodyPr>
          <a:lstStyle/>
          <a:p>
            <a:pPr marL="0" indent="0" algn="ctr">
              <a:buNone/>
            </a:pPr>
            <a:r>
              <a:rPr lang="en-US" sz="4000" dirty="0"/>
              <a:t>All adjustments should be made slowly and methodically.</a:t>
            </a:r>
          </a:p>
          <a:p>
            <a:pPr marL="0" indent="0" algn="ctr">
              <a:buNone/>
            </a:pPr>
            <a:r>
              <a:rPr lang="en-US" sz="4000" dirty="0"/>
              <a:t>If you make wild adjustments, you might pass over the “sweet spots” that you are looking for and simply get nowhere. </a:t>
            </a:r>
          </a:p>
        </p:txBody>
      </p:sp>
    </p:spTree>
    <p:extLst>
      <p:ext uri="{BB962C8B-B14F-4D97-AF65-F5344CB8AC3E}">
        <p14:creationId xmlns:p14="http://schemas.microsoft.com/office/powerpoint/2010/main" val="3970851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9A67A-9418-4BC3-BCB3-BA1602FC6E5C}"/>
              </a:ext>
            </a:extLst>
          </p:cNvPr>
          <p:cNvSpPr>
            <a:spLocks noGrp="1"/>
          </p:cNvSpPr>
          <p:nvPr>
            <p:ph type="title"/>
          </p:nvPr>
        </p:nvSpPr>
        <p:spPr/>
        <p:txBody>
          <a:bodyPr/>
          <a:lstStyle/>
          <a:p>
            <a:pPr algn="ctr"/>
            <a:r>
              <a:rPr lang="en-US" dirty="0"/>
              <a:t>What if I am using an Open Wire Transmission Line (Ladder Line)?</a:t>
            </a:r>
          </a:p>
        </p:txBody>
      </p:sp>
      <p:sp>
        <p:nvSpPr>
          <p:cNvPr id="3" name="Content Placeholder 2">
            <a:extLst>
              <a:ext uri="{FF2B5EF4-FFF2-40B4-BE49-F238E27FC236}">
                <a16:creationId xmlns:a16="http://schemas.microsoft.com/office/drawing/2014/main" id="{ACEEA388-9BE8-45BC-8B2C-9CBFADFEE967}"/>
              </a:ext>
            </a:extLst>
          </p:cNvPr>
          <p:cNvSpPr>
            <a:spLocks noGrp="1"/>
          </p:cNvSpPr>
          <p:nvPr>
            <p:ph idx="1"/>
          </p:nvPr>
        </p:nvSpPr>
        <p:spPr/>
        <p:txBody>
          <a:bodyPr/>
          <a:lstStyle/>
          <a:p>
            <a:pPr marL="0" indent="0" algn="ctr">
              <a:buNone/>
            </a:pPr>
            <a:r>
              <a:rPr lang="en-US" dirty="0"/>
              <a:t>Some antenna Tuners are set-up for directly feeding balanced and coax transmission lines.  If your tuner has this capability, the tuning procedure is exactly the same as a coax feedline.</a:t>
            </a:r>
          </a:p>
          <a:p>
            <a:pPr marL="0" indent="0" algn="ctr">
              <a:buNone/>
            </a:pPr>
            <a:r>
              <a:rPr lang="en-US" dirty="0"/>
              <a:t>If it is not, you will need an external </a:t>
            </a:r>
            <a:r>
              <a:rPr lang="en-US" dirty="0" err="1"/>
              <a:t>Balun</a:t>
            </a:r>
            <a:r>
              <a:rPr lang="en-US" dirty="0"/>
              <a:t> to change from a Balanced to Un-Balanced (coax) transmission line.  </a:t>
            </a:r>
          </a:p>
          <a:p>
            <a:pPr marL="0" indent="0" algn="ctr">
              <a:buNone/>
            </a:pPr>
            <a:r>
              <a:rPr lang="en-US" dirty="0"/>
              <a:t>That is why it is called a “Bal-un”.</a:t>
            </a:r>
          </a:p>
          <a:p>
            <a:pPr marL="0" indent="0" algn="ctr">
              <a:buNone/>
            </a:pPr>
            <a:r>
              <a:rPr lang="en-US" dirty="0"/>
              <a:t>The Un-balanced output from the </a:t>
            </a:r>
            <a:r>
              <a:rPr lang="en-US" dirty="0" err="1"/>
              <a:t>Balun</a:t>
            </a:r>
            <a:r>
              <a:rPr lang="en-US" dirty="0"/>
              <a:t> goes to the coax antenna input on your tuner. </a:t>
            </a:r>
          </a:p>
        </p:txBody>
      </p:sp>
    </p:spTree>
    <p:extLst>
      <p:ext uri="{BB962C8B-B14F-4D97-AF65-F5344CB8AC3E}">
        <p14:creationId xmlns:p14="http://schemas.microsoft.com/office/powerpoint/2010/main" val="253098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9196-EF33-4556-8F89-6055AF7A6191}"/>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Can I build my own Antenna Tuner?</a:t>
            </a:r>
          </a:p>
        </p:txBody>
      </p:sp>
      <p:sp>
        <p:nvSpPr>
          <p:cNvPr id="3" name="Content Placeholder 2">
            <a:extLst>
              <a:ext uri="{FF2B5EF4-FFF2-40B4-BE49-F238E27FC236}">
                <a16:creationId xmlns:a16="http://schemas.microsoft.com/office/drawing/2014/main" id="{C46B5E4D-1C53-40EF-86DB-25FA6A1B0825}"/>
              </a:ext>
            </a:extLst>
          </p:cNvPr>
          <p:cNvSpPr>
            <a:spLocks noGrp="1"/>
          </p:cNvSpPr>
          <p:nvPr>
            <p:ph idx="1"/>
          </p:nvPr>
        </p:nvSpPr>
        <p:spPr/>
        <p:txBody>
          <a:bodyPr>
            <a:normAutofit/>
          </a:bodyPr>
          <a:lstStyle/>
          <a:p>
            <a:pPr marL="0" indent="0" algn="ctr">
              <a:buNone/>
            </a:pPr>
            <a:r>
              <a:rPr lang="en-US" sz="3200" dirty="0"/>
              <a:t>Yes!  Antenna tuners are one of the easiest projects to build.  They are simple  (T-match circuit) Big capacitors and coils go un-loved at </a:t>
            </a:r>
            <a:r>
              <a:rPr lang="en-US" sz="3200" dirty="0" err="1"/>
              <a:t>hamfests</a:t>
            </a:r>
            <a:r>
              <a:rPr lang="en-US" sz="3200" dirty="0"/>
              <a:t> today.</a:t>
            </a:r>
          </a:p>
          <a:p>
            <a:pPr marL="0" indent="0" algn="ctr">
              <a:buNone/>
            </a:pPr>
            <a:r>
              <a:rPr lang="en-US" sz="3200" dirty="0"/>
              <a:t>In the case of Antenna Tuners, bigger is better.   Capacitors with wide spacing are best, as they will not arc over, regardless of how much power you run.   The ARRL Handbook has a number circuits over the years.  You can tailor yours to the parts you can find.  </a:t>
            </a:r>
          </a:p>
        </p:txBody>
      </p:sp>
    </p:spTree>
    <p:extLst>
      <p:ext uri="{BB962C8B-B14F-4D97-AF65-F5344CB8AC3E}">
        <p14:creationId xmlns:p14="http://schemas.microsoft.com/office/powerpoint/2010/main" val="70310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3E37-B65C-4EB5-9AA2-697DC9AEA10E}"/>
              </a:ext>
            </a:extLst>
          </p:cNvPr>
          <p:cNvSpPr>
            <a:spLocks noGrp="1"/>
          </p:cNvSpPr>
          <p:nvPr>
            <p:ph type="title"/>
          </p:nvPr>
        </p:nvSpPr>
        <p:spPr/>
        <p:txBody>
          <a:bodyPr/>
          <a:lstStyle/>
          <a:p>
            <a:pPr algn="ctr"/>
            <a:r>
              <a:rPr lang="en-US" dirty="0"/>
              <a:t>Basic Antenna Tuner circuit.</a:t>
            </a:r>
          </a:p>
        </p:txBody>
      </p:sp>
      <p:pic>
        <p:nvPicPr>
          <p:cNvPr id="5" name="Content Placeholder 4">
            <a:extLst>
              <a:ext uri="{FF2B5EF4-FFF2-40B4-BE49-F238E27FC236}">
                <a16:creationId xmlns:a16="http://schemas.microsoft.com/office/drawing/2014/main" id="{302514DD-7CE7-4A81-A3A6-3CC4D3DEF3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4175569" y="1009540"/>
            <a:ext cx="4352925" cy="6058247"/>
          </a:xfrm>
        </p:spPr>
      </p:pic>
    </p:spTree>
    <p:extLst>
      <p:ext uri="{BB962C8B-B14F-4D97-AF65-F5344CB8AC3E}">
        <p14:creationId xmlns:p14="http://schemas.microsoft.com/office/powerpoint/2010/main" val="1262498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7FF0-83DC-4838-85D9-FCBDE90F97D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18A7D2F-52AE-4D37-8EB5-5F43B80415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3948" y="1825625"/>
            <a:ext cx="8464104" cy="4351338"/>
          </a:xfrm>
        </p:spPr>
      </p:pic>
    </p:spTree>
    <p:extLst>
      <p:ext uri="{BB962C8B-B14F-4D97-AF65-F5344CB8AC3E}">
        <p14:creationId xmlns:p14="http://schemas.microsoft.com/office/powerpoint/2010/main" val="1629286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8228-6E3B-49F9-838A-3F20D456361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2B09E88-DE2C-409B-BC19-FB8C10EED7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5821" y="1825625"/>
            <a:ext cx="8840358" cy="4351338"/>
          </a:xfrm>
        </p:spPr>
      </p:pic>
    </p:spTree>
    <p:extLst>
      <p:ext uri="{BB962C8B-B14F-4D97-AF65-F5344CB8AC3E}">
        <p14:creationId xmlns:p14="http://schemas.microsoft.com/office/powerpoint/2010/main" val="1576892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8B6A-0ACB-4703-8E48-A9CCFB02FEA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460DC9D-2A28-4817-8ED9-3FCE9A2BD3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183" y="1825625"/>
            <a:ext cx="5439633" cy="4351338"/>
          </a:xfrm>
        </p:spPr>
      </p:pic>
    </p:spTree>
    <p:extLst>
      <p:ext uri="{BB962C8B-B14F-4D97-AF65-F5344CB8AC3E}">
        <p14:creationId xmlns:p14="http://schemas.microsoft.com/office/powerpoint/2010/main" val="298176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43EA-9720-4F2C-92F6-CA0637086F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131C77-5E7C-44FE-8476-0AF7CBAEF359}"/>
              </a:ext>
            </a:extLst>
          </p:cNvPr>
          <p:cNvSpPr>
            <a:spLocks noGrp="1"/>
          </p:cNvSpPr>
          <p:nvPr>
            <p:ph idx="1"/>
          </p:nvPr>
        </p:nvSpPr>
        <p:spPr/>
        <p:txBody>
          <a:bodyPr>
            <a:normAutofit/>
          </a:bodyPr>
          <a:lstStyle/>
          <a:p>
            <a:pPr marL="0" indent="0" algn="ctr">
              <a:buNone/>
            </a:pPr>
            <a:r>
              <a:rPr lang="en-US" sz="4800" dirty="0"/>
              <a:t>We will review if and why you need an Antenna Tuner and how to tune it.  </a:t>
            </a:r>
          </a:p>
        </p:txBody>
      </p:sp>
    </p:spTree>
    <p:extLst>
      <p:ext uri="{BB962C8B-B14F-4D97-AF65-F5344CB8AC3E}">
        <p14:creationId xmlns:p14="http://schemas.microsoft.com/office/powerpoint/2010/main" val="919977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46EB-6DFF-4105-B8FD-7E5EB87859F0}"/>
              </a:ext>
            </a:extLst>
          </p:cNvPr>
          <p:cNvSpPr>
            <a:spLocks noGrp="1"/>
          </p:cNvSpPr>
          <p:nvPr>
            <p:ph type="title"/>
          </p:nvPr>
        </p:nvSpPr>
        <p:spPr/>
        <p:txBody>
          <a:bodyPr/>
          <a:lstStyle/>
          <a:p>
            <a:r>
              <a:rPr lang="en-US" b="1" dirty="0"/>
              <a:t>Final thought…..</a:t>
            </a:r>
          </a:p>
        </p:txBody>
      </p:sp>
      <p:sp>
        <p:nvSpPr>
          <p:cNvPr id="3" name="Content Placeholder 2">
            <a:extLst>
              <a:ext uri="{FF2B5EF4-FFF2-40B4-BE49-F238E27FC236}">
                <a16:creationId xmlns:a16="http://schemas.microsoft.com/office/drawing/2014/main" id="{DA3556C2-3007-44BD-9A1F-B6E8C1C4E6E2}"/>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4800" dirty="0"/>
              <a:t>Antenna Tuners are not hard to tune up, if you keep in mind exactly what you are trying to do and take your time!     </a:t>
            </a:r>
          </a:p>
        </p:txBody>
      </p:sp>
    </p:spTree>
    <p:extLst>
      <p:ext uri="{BB962C8B-B14F-4D97-AF65-F5344CB8AC3E}">
        <p14:creationId xmlns:p14="http://schemas.microsoft.com/office/powerpoint/2010/main" val="154370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578E-FB25-4289-8222-BEEEED4DE1E5}"/>
              </a:ext>
            </a:extLst>
          </p:cNvPr>
          <p:cNvSpPr>
            <a:spLocks noGrp="1"/>
          </p:cNvSpPr>
          <p:nvPr>
            <p:ph type="title"/>
          </p:nvPr>
        </p:nvSpPr>
        <p:spPr/>
        <p:txBody>
          <a:bodyPr>
            <a:normAutofit/>
          </a:bodyPr>
          <a:lstStyle/>
          <a:p>
            <a:pPr algn="ctr"/>
            <a:r>
              <a:rPr lang="en-US" sz="5400" dirty="0">
                <a:latin typeface="Calibri" panose="020F0502020204030204" pitchFamily="34" charset="0"/>
                <a:cs typeface="Calibri" panose="020F0502020204030204" pitchFamily="34" charset="0"/>
              </a:rPr>
              <a:t>Antenna Reference Books</a:t>
            </a:r>
          </a:p>
        </p:txBody>
      </p:sp>
      <p:sp>
        <p:nvSpPr>
          <p:cNvPr id="3" name="Content Placeholder 2">
            <a:extLst>
              <a:ext uri="{FF2B5EF4-FFF2-40B4-BE49-F238E27FC236}">
                <a16:creationId xmlns:a16="http://schemas.microsoft.com/office/drawing/2014/main" id="{89BFD67F-39DD-4FAD-8CBE-0441294EB3DB}"/>
              </a:ext>
            </a:extLst>
          </p:cNvPr>
          <p:cNvSpPr>
            <a:spLocks noGrp="1"/>
          </p:cNvSpPr>
          <p:nvPr>
            <p:ph idx="1"/>
          </p:nvPr>
        </p:nvSpPr>
        <p:spPr/>
        <p:txBody>
          <a:bodyPr>
            <a:noAutofit/>
          </a:bodyPr>
          <a:lstStyle/>
          <a:p>
            <a:pPr marL="0" indent="0" algn="ctr">
              <a:buNone/>
            </a:pPr>
            <a:r>
              <a:rPr lang="en-US" sz="4400" b="1" dirty="0"/>
              <a:t>Every Ham </a:t>
            </a:r>
            <a:r>
              <a:rPr lang="en-US" sz="4400" dirty="0"/>
              <a:t>should own copy of the ARRL Radio Amateurs Handbook and Antenna Manual!  They do not have to be the latest edition.  Antenna theory hasn’t changed in 50 years!  Often, older copies can be purchased at a </a:t>
            </a:r>
            <a:r>
              <a:rPr lang="en-US" sz="4400" dirty="0" err="1"/>
              <a:t>hamfest</a:t>
            </a:r>
            <a:r>
              <a:rPr lang="en-US" sz="4400" dirty="0"/>
              <a:t> for a few dollars.</a:t>
            </a:r>
          </a:p>
          <a:p>
            <a:pPr marL="0" indent="0" algn="ctr">
              <a:buNone/>
            </a:pPr>
            <a:r>
              <a:rPr lang="en-US" sz="4400" dirty="0"/>
              <a:t>DO YOU OWN EITHER OR BOTH??  </a:t>
            </a:r>
          </a:p>
        </p:txBody>
      </p:sp>
    </p:spTree>
    <p:extLst>
      <p:ext uri="{BB962C8B-B14F-4D97-AF65-F5344CB8AC3E}">
        <p14:creationId xmlns:p14="http://schemas.microsoft.com/office/powerpoint/2010/main" val="3462657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DACF7-921F-44F4-AF51-2E9B66B4A1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512E73-BA31-4EC8-AF31-26FBFC7F075E}"/>
              </a:ext>
            </a:extLst>
          </p:cNvPr>
          <p:cNvSpPr>
            <a:spLocks noGrp="1"/>
          </p:cNvSpPr>
          <p:nvPr>
            <p:ph idx="1"/>
          </p:nvPr>
        </p:nvSpPr>
        <p:spPr/>
        <p:txBody>
          <a:bodyPr/>
          <a:lstStyle/>
          <a:p>
            <a:pPr marL="0" indent="0" algn="ctr">
              <a:buNone/>
            </a:pPr>
            <a:endParaRPr lang="en-US" dirty="0"/>
          </a:p>
          <a:p>
            <a:pPr marL="0" indent="0" algn="ctr">
              <a:buNone/>
            </a:pPr>
            <a:r>
              <a:rPr lang="en-US" sz="6000" dirty="0"/>
              <a:t>Questions </a:t>
            </a:r>
            <a:r>
              <a:rPr lang="en-US" sz="6000"/>
              <a:t>or Comments</a:t>
            </a:r>
            <a:r>
              <a:rPr lang="en-US" sz="6000" dirty="0"/>
              <a:t>…</a:t>
            </a:r>
          </a:p>
        </p:txBody>
      </p:sp>
    </p:spTree>
    <p:extLst>
      <p:ext uri="{BB962C8B-B14F-4D97-AF65-F5344CB8AC3E}">
        <p14:creationId xmlns:p14="http://schemas.microsoft.com/office/powerpoint/2010/main" val="321913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9C7F-D76F-4124-A5D6-2B1FDB13ED5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53A549D-40FC-4898-9D25-2ACF3ECF20FF}"/>
              </a:ext>
            </a:extLst>
          </p:cNvPr>
          <p:cNvSpPr>
            <a:spLocks noGrp="1"/>
          </p:cNvSpPr>
          <p:nvPr>
            <p:ph idx="1"/>
          </p:nvPr>
        </p:nvSpPr>
        <p:spPr/>
        <p:txBody>
          <a:bodyPr>
            <a:normAutofit lnSpcReduction="10000"/>
          </a:bodyPr>
          <a:lstStyle/>
          <a:p>
            <a:pPr marL="0" indent="0" algn="ctr">
              <a:buNone/>
            </a:pPr>
            <a:r>
              <a:rPr lang="en-US" sz="4400" dirty="0"/>
              <a:t>The term “Antenna Tuner” is misleading.  They do not actually “tune” the antenna. Simply, they provide a suitable match from the antenna to the RF source (radio or amplifier) whereby maximum power transfer takes place and the source is happy. </a:t>
            </a:r>
          </a:p>
          <a:p>
            <a:pPr marL="0" indent="0" algn="ctr">
              <a:buNone/>
            </a:pPr>
            <a:r>
              <a:rPr lang="en-US" sz="4400" dirty="0"/>
              <a:t>Sometimes called a “</a:t>
            </a:r>
            <a:r>
              <a:rPr lang="en-US" sz="4400" dirty="0" err="1"/>
              <a:t>Transmatch</a:t>
            </a:r>
            <a:r>
              <a:rPr lang="en-US" sz="4400" dirty="0"/>
              <a:t>”</a:t>
            </a:r>
          </a:p>
        </p:txBody>
      </p:sp>
    </p:spTree>
    <p:extLst>
      <p:ext uri="{BB962C8B-B14F-4D97-AF65-F5344CB8AC3E}">
        <p14:creationId xmlns:p14="http://schemas.microsoft.com/office/powerpoint/2010/main" val="394860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AE9F-66E1-47AA-BBC5-3D6FB6A7F7F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36C1F90-3B42-4260-8682-28D52FF1822E}"/>
              </a:ext>
            </a:extLst>
          </p:cNvPr>
          <p:cNvSpPr>
            <a:spLocks noGrp="1"/>
          </p:cNvSpPr>
          <p:nvPr>
            <p:ph idx="1"/>
          </p:nvPr>
        </p:nvSpPr>
        <p:spPr/>
        <p:txBody>
          <a:bodyPr>
            <a:normAutofit/>
          </a:bodyPr>
          <a:lstStyle/>
          <a:p>
            <a:pPr marL="0" indent="0" algn="ctr">
              <a:buNone/>
            </a:pPr>
            <a:r>
              <a:rPr lang="en-US" sz="6000" dirty="0"/>
              <a:t>Remember: An Antenna Tuner cannot make a BAD antenna GOOD!</a:t>
            </a:r>
          </a:p>
          <a:p>
            <a:pPr marL="0" indent="0" algn="ctr">
              <a:buNone/>
            </a:pPr>
            <a:r>
              <a:rPr lang="en-US" sz="4400" dirty="0"/>
              <a:t>This is very important and cannot be over stressed! </a:t>
            </a:r>
          </a:p>
        </p:txBody>
      </p:sp>
    </p:spTree>
    <p:extLst>
      <p:ext uri="{BB962C8B-B14F-4D97-AF65-F5344CB8AC3E}">
        <p14:creationId xmlns:p14="http://schemas.microsoft.com/office/powerpoint/2010/main" val="396111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6587-A028-455F-B7EF-6A3254C492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8BD121-E724-4347-80E6-FA6612809248}"/>
              </a:ext>
            </a:extLst>
          </p:cNvPr>
          <p:cNvSpPr>
            <a:spLocks noGrp="1"/>
          </p:cNvSpPr>
          <p:nvPr>
            <p:ph idx="1"/>
          </p:nvPr>
        </p:nvSpPr>
        <p:spPr/>
        <p:txBody>
          <a:bodyPr>
            <a:normAutofit/>
          </a:bodyPr>
          <a:lstStyle/>
          <a:p>
            <a:pPr marL="0" indent="0" algn="ctr">
              <a:buNone/>
            </a:pPr>
            <a:r>
              <a:rPr lang="en-US" sz="4400" dirty="0"/>
              <a:t>Every antenna has a Resonant point.  That is the frequency where the antenna is “perfectly” matched. As you move up and down from that frequency, the antenna presents a complex load to the radio or amplifier feeding it.  Moving too far may present problems.  </a:t>
            </a:r>
          </a:p>
        </p:txBody>
      </p:sp>
    </p:spTree>
    <p:extLst>
      <p:ext uri="{BB962C8B-B14F-4D97-AF65-F5344CB8AC3E}">
        <p14:creationId xmlns:p14="http://schemas.microsoft.com/office/powerpoint/2010/main" val="164463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F65B-3FE2-4B3B-B1E4-0712C5CA280C}"/>
              </a:ext>
            </a:extLst>
          </p:cNvPr>
          <p:cNvSpPr>
            <a:spLocks noGrp="1"/>
          </p:cNvSpPr>
          <p:nvPr>
            <p:ph type="title"/>
          </p:nvPr>
        </p:nvSpPr>
        <p:spPr/>
        <p:txBody>
          <a:bodyPr>
            <a:normAutofit/>
          </a:bodyPr>
          <a:lstStyle/>
          <a:p>
            <a:pPr algn="ctr"/>
            <a:r>
              <a:rPr lang="en-US" sz="4800" dirty="0">
                <a:latin typeface="Calibri" panose="020F0502020204030204" pitchFamily="34" charset="0"/>
                <a:cs typeface="Calibri" panose="020F0502020204030204" pitchFamily="34" charset="0"/>
              </a:rPr>
              <a:t>What is a complex load?</a:t>
            </a:r>
          </a:p>
        </p:txBody>
      </p:sp>
      <p:sp>
        <p:nvSpPr>
          <p:cNvPr id="3" name="Content Placeholder 2">
            <a:extLst>
              <a:ext uri="{FF2B5EF4-FFF2-40B4-BE49-F238E27FC236}">
                <a16:creationId xmlns:a16="http://schemas.microsoft.com/office/drawing/2014/main" id="{0CE83F5E-687C-47CF-B829-550514114D2F}"/>
              </a:ext>
            </a:extLst>
          </p:cNvPr>
          <p:cNvSpPr>
            <a:spLocks noGrp="1"/>
          </p:cNvSpPr>
          <p:nvPr>
            <p:ph idx="1"/>
          </p:nvPr>
        </p:nvSpPr>
        <p:spPr/>
        <p:txBody>
          <a:bodyPr>
            <a:normAutofit/>
          </a:bodyPr>
          <a:lstStyle/>
          <a:p>
            <a:pPr marL="0" indent="0" algn="ctr">
              <a:buNone/>
            </a:pPr>
            <a:r>
              <a:rPr lang="en-US" sz="4400" dirty="0"/>
              <a:t>A complex load, simply stated, is a load that has reactive components.</a:t>
            </a:r>
          </a:p>
          <a:p>
            <a:pPr marL="0" indent="0" algn="ctr">
              <a:buNone/>
            </a:pPr>
            <a:r>
              <a:rPr lang="en-US" sz="4400" dirty="0"/>
              <a:t>Reactive components being XL and XC.</a:t>
            </a:r>
          </a:p>
          <a:p>
            <a:pPr marL="0" indent="0" algn="ctr">
              <a:buNone/>
            </a:pPr>
            <a:endParaRPr lang="en-US" sz="4400" dirty="0"/>
          </a:p>
          <a:p>
            <a:pPr marL="0" indent="0" algn="ctr">
              <a:buNone/>
            </a:pPr>
            <a:r>
              <a:rPr lang="en-US" sz="4400" dirty="0"/>
              <a:t>Most antennas exhibit complex loads, while radios are purely resistive. </a:t>
            </a:r>
          </a:p>
        </p:txBody>
      </p:sp>
    </p:spTree>
    <p:extLst>
      <p:ext uri="{BB962C8B-B14F-4D97-AF65-F5344CB8AC3E}">
        <p14:creationId xmlns:p14="http://schemas.microsoft.com/office/powerpoint/2010/main" val="219369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1C78-79C6-4F53-B8D5-0843E55486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D09908-1C41-46D6-BED8-4F5D598D4A38}"/>
              </a:ext>
            </a:extLst>
          </p:cNvPr>
          <p:cNvSpPr>
            <a:spLocks noGrp="1"/>
          </p:cNvSpPr>
          <p:nvPr>
            <p:ph idx="1"/>
          </p:nvPr>
        </p:nvSpPr>
        <p:spPr/>
        <p:txBody>
          <a:bodyPr>
            <a:noAutofit/>
          </a:bodyPr>
          <a:lstStyle/>
          <a:p>
            <a:pPr marL="0" indent="0" algn="ctr">
              <a:buNone/>
            </a:pPr>
            <a:r>
              <a:rPr lang="en-US" sz="4000" dirty="0"/>
              <a:t>If your transceiver has a built-in automatic antenna tuner, then you most likely don’t need an external tuner.  The exception to this rule, is if you have a terribly mis-matched antenna and the built-in tuner cannot handle it.  You really shouldn’t be using that configuration anyway!  </a:t>
            </a:r>
          </a:p>
        </p:txBody>
      </p:sp>
    </p:spTree>
    <p:extLst>
      <p:ext uri="{BB962C8B-B14F-4D97-AF65-F5344CB8AC3E}">
        <p14:creationId xmlns:p14="http://schemas.microsoft.com/office/powerpoint/2010/main" val="1927604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1876</Words>
  <Application>Microsoft Office PowerPoint</Application>
  <PresentationFormat>Widescreen</PresentationFormat>
  <Paragraphs>93</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Antenna Tuners  What they can do for you and how do they do it? </vt:lpstr>
      <vt:lpstr>PowerPoint Presentation</vt:lpstr>
      <vt:lpstr>PowerPoint Presentation</vt:lpstr>
      <vt:lpstr>PowerPoint Presentation</vt:lpstr>
      <vt:lpstr>PowerPoint Presentation</vt:lpstr>
      <vt:lpstr>PowerPoint Presentation</vt:lpstr>
      <vt:lpstr>PowerPoint Presentation</vt:lpstr>
      <vt:lpstr>What is a complex load?</vt:lpstr>
      <vt:lpstr>PowerPoint Presentation</vt:lpstr>
      <vt:lpstr>PowerPoint Presentation</vt:lpstr>
      <vt:lpstr>There are two types of Antenna Tuners.    Manual and Automatic. </vt:lpstr>
      <vt:lpstr>We live in a 50 Ohm world!</vt:lpstr>
      <vt:lpstr>PowerPoint Presentation</vt:lpstr>
      <vt:lpstr>PowerPoint Presentation</vt:lpstr>
      <vt:lpstr>What is an L-Match?</vt:lpstr>
      <vt:lpstr>PowerPoint Presentation</vt:lpstr>
      <vt:lpstr>PowerPoint Presentation</vt:lpstr>
      <vt:lpstr>PowerPoint Presentation</vt:lpstr>
      <vt:lpstr>PowerPoint Presentation</vt:lpstr>
      <vt:lpstr>PowerPoint Presentation</vt:lpstr>
      <vt:lpstr>How do I tune my Antenna Tuner?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was my internal Antenna Tuner  turned OFF? </vt:lpstr>
      <vt:lpstr>How do I tune my amplifier into the  Antenna Tuner? </vt:lpstr>
      <vt:lpstr>Your in-line or thru-line RF Power meter is your friend! </vt:lpstr>
      <vt:lpstr>PowerPoint Presentation</vt:lpstr>
      <vt:lpstr>What if I am using an Open Wire Transmission Line (Ladder Line)?</vt:lpstr>
      <vt:lpstr>Can I build my own Antenna Tuner?</vt:lpstr>
      <vt:lpstr>Basic Antenna Tuner circuit.</vt:lpstr>
      <vt:lpstr>PowerPoint Presentation</vt:lpstr>
      <vt:lpstr>PowerPoint Presentation</vt:lpstr>
      <vt:lpstr>PowerPoint Presentation</vt:lpstr>
      <vt:lpstr>Final thought…..</vt:lpstr>
      <vt:lpstr>Antenna Reference Books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Antenna Tuners  What they can do for you and how do they do it?</dc:title>
  <dc:creator>Glenn Kurzenknabe</dc:creator>
  <cp:lastModifiedBy>Glenn</cp:lastModifiedBy>
  <cp:revision>52</cp:revision>
  <dcterms:created xsi:type="dcterms:W3CDTF">2018-02-16T19:15:59Z</dcterms:created>
  <dcterms:modified xsi:type="dcterms:W3CDTF">2018-10-11T14:22:26Z</dcterms:modified>
</cp:coreProperties>
</file>